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12"/>
  </p:notesMasterIdLst>
  <p:handoutMasterIdLst>
    <p:handoutMasterId r:id="rId43"/>
  </p:handoutMasterIdLst>
  <p:sldIdLst>
    <p:sldId id="360" r:id="rId4"/>
    <p:sldId id="257" r:id="rId5"/>
    <p:sldId id="361" r:id="rId6"/>
    <p:sldId id="362" r:id="rId7"/>
    <p:sldId id="363" r:id="rId8"/>
    <p:sldId id="364" r:id="rId9"/>
    <p:sldId id="281" r:id="rId10"/>
    <p:sldId id="292" r:id="rId11"/>
    <p:sldId id="293" r:id="rId13"/>
    <p:sldId id="405" r:id="rId14"/>
    <p:sldId id="294" r:id="rId15"/>
    <p:sldId id="366" r:id="rId16"/>
    <p:sldId id="367" r:id="rId17"/>
    <p:sldId id="369" r:id="rId18"/>
    <p:sldId id="370" r:id="rId19"/>
    <p:sldId id="365" r:id="rId20"/>
    <p:sldId id="372" r:id="rId21"/>
    <p:sldId id="376" r:id="rId22"/>
    <p:sldId id="378" r:id="rId23"/>
    <p:sldId id="379" r:id="rId24"/>
    <p:sldId id="382" r:id="rId25"/>
    <p:sldId id="385" r:id="rId26"/>
    <p:sldId id="383" r:id="rId27"/>
    <p:sldId id="384" r:id="rId28"/>
    <p:sldId id="389" r:id="rId29"/>
    <p:sldId id="386" r:id="rId30"/>
    <p:sldId id="387" r:id="rId31"/>
    <p:sldId id="388" r:id="rId32"/>
    <p:sldId id="390" r:id="rId33"/>
    <p:sldId id="393" r:id="rId34"/>
    <p:sldId id="391" r:id="rId35"/>
    <p:sldId id="396" r:id="rId36"/>
    <p:sldId id="397" r:id="rId37"/>
    <p:sldId id="399" r:id="rId38"/>
    <p:sldId id="402" r:id="rId39"/>
    <p:sldId id="403" r:id="rId40"/>
    <p:sldId id="406" r:id="rId41"/>
    <p:sldId id="357" r:id="rId42"/>
  </p:sldIdLst>
  <p:sldSz cx="9144000" cy="6858000" type="screen4x3"/>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400" b="1" i="0" u="none" kern="1200" baseline="0">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08"/>
    <p:restoredTop sz="66543"/>
  </p:normalViewPr>
  <p:slideViewPr>
    <p:cSldViewPr showGuides="1">
      <p:cViewPr>
        <p:scale>
          <a:sx n="100" d="100"/>
          <a:sy n="100" d="100"/>
        </p:scale>
        <p:origin x="-1188" y="384"/>
      </p:cViewPr>
      <p:guideLst>
        <p:guide orient="horz" pos="2160"/>
        <p:guide pos="2880"/>
      </p:guideLst>
    </p:cSldViewPr>
  </p:slideViewPr>
  <p:notesTextViewPr>
    <p:cViewPr>
      <p:scale>
        <a:sx n="1" d="1"/>
        <a:sy n="1" d="1"/>
      </p:scale>
      <p:origin x="0" y="0"/>
    </p:cViewPr>
  </p:notesTextViewPr>
  <p:sorterViewPr showFormatting="0">
    <p:cViewPr>
      <p:scale>
        <a:sx n="66" d="100"/>
        <a:sy n="66" d="100"/>
      </p:scale>
      <p:origin x="0" y="313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1378" name="页眉占位符 101377"/>
          <p:cNvSpPr>
            <a:spLocks noGrp="1"/>
          </p:cNvSpPr>
          <p:nvPr>
            <p:ph type="hdr" sz="quarter"/>
          </p:nvPr>
        </p:nvSpPr>
        <p:spPr>
          <a:xfrm>
            <a:off x="0" y="0"/>
            <a:ext cx="2971800" cy="457200"/>
          </a:xfrm>
          <a:prstGeom prst="rect">
            <a:avLst/>
          </a:prstGeom>
          <a:noFill/>
          <a:ln w="9525">
            <a:noFill/>
          </a:ln>
        </p:spPr>
        <p:txBody>
          <a:bodyPr/>
          <a:p>
            <a:pPr lvl="0"/>
            <a:endParaRPr lang="zh-CN" altLang="en-US" sz="1200" b="0" dirty="0"/>
          </a:p>
        </p:txBody>
      </p:sp>
      <p:sp>
        <p:nvSpPr>
          <p:cNvPr id="101379" name="日期占位符 101378"/>
          <p:cNvSpPr>
            <a:spLocks noGrp="1"/>
          </p:cNvSpPr>
          <p:nvPr>
            <p:ph type="dt" sz="quarter" idx="1"/>
          </p:nvPr>
        </p:nvSpPr>
        <p:spPr>
          <a:xfrm>
            <a:off x="3884613" y="0"/>
            <a:ext cx="2971800" cy="457200"/>
          </a:xfrm>
          <a:prstGeom prst="rect">
            <a:avLst/>
          </a:prstGeom>
          <a:noFill/>
          <a:ln w="9525">
            <a:noFill/>
          </a:ln>
        </p:spPr>
        <p:txBody>
          <a:bodyPr/>
          <a:p>
            <a:pPr lvl="0" algn="r"/>
            <a:endParaRPr lang="zh-CN" altLang="en-US" sz="1200" b="0" dirty="0"/>
          </a:p>
        </p:txBody>
      </p:sp>
      <p:sp>
        <p:nvSpPr>
          <p:cNvPr id="101380" name="页脚占位符 101379"/>
          <p:cNvSpPr>
            <a:spLocks noGrp="1"/>
          </p:cNvSpPr>
          <p:nvPr>
            <p:ph type="ftr" sz="quarter" idx="2"/>
          </p:nvPr>
        </p:nvSpPr>
        <p:spPr>
          <a:xfrm>
            <a:off x="0" y="8685213"/>
            <a:ext cx="2971800" cy="457200"/>
          </a:xfrm>
          <a:prstGeom prst="rect">
            <a:avLst/>
          </a:prstGeom>
          <a:noFill/>
          <a:ln w="9525">
            <a:noFill/>
          </a:ln>
        </p:spPr>
        <p:txBody>
          <a:bodyPr anchor="b"/>
          <a:p>
            <a:pPr lvl="0"/>
            <a:endParaRPr lang="zh-CN" altLang="en-US" sz="1200" b="0" dirty="0"/>
          </a:p>
        </p:txBody>
      </p:sp>
      <p:sp>
        <p:nvSpPr>
          <p:cNvPr id="101381" name="灯片编号占位符 101380"/>
          <p:cNvSpPr>
            <a:spLocks noGrp="1"/>
          </p:cNvSpPr>
          <p:nvPr>
            <p:ph type="sldNum" sz="quarter" idx="3"/>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A16EC1B7-D946-4C1B-94F3-069EB2992DCF}" type="slidenum">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幻灯片图像占位符 1"/>
          <p:cNvSpPr>
            <a:spLocks noGrp="1" noRot="1" noChangeAspect="1" noTextEdit="1"/>
          </p:cNvSpPr>
          <p:nvPr>
            <p:ph type="sldImg"/>
          </p:nvPr>
        </p:nvSpPr>
        <p:spPr>
          <a:ln>
            <a:solidFill>
              <a:srgbClr val="000000">
                <a:alpha val="100000"/>
              </a:srgbClr>
            </a:solidFill>
            <a:miter lim="800000"/>
          </a:ln>
        </p:spPr>
      </p:sp>
      <p:sp>
        <p:nvSpPr>
          <p:cNvPr id="76803"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76804"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a:ln>
            <a:solidFill>
              <a:srgbClr val="000000">
                <a:alpha val="100000"/>
              </a:srgbClr>
            </a:solidFill>
            <a:miter lim="800000"/>
          </a:ln>
        </p:spPr>
      </p:sp>
      <p:sp>
        <p:nvSpPr>
          <p:cNvPr id="78851"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78852"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幻灯片图像占位符 1"/>
          <p:cNvSpPr>
            <a:spLocks noGrp="1" noRot="1" noChangeAspect="1" noTextEdit="1"/>
          </p:cNvSpPr>
          <p:nvPr>
            <p:ph type="sldImg"/>
          </p:nvPr>
        </p:nvSpPr>
        <p:spPr>
          <a:ln>
            <a:solidFill>
              <a:srgbClr val="000000">
                <a:alpha val="100000"/>
              </a:srgbClr>
            </a:solidFill>
            <a:miter lim="800000"/>
          </a:ln>
        </p:spPr>
      </p:sp>
      <p:sp>
        <p:nvSpPr>
          <p:cNvPr id="292867"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92868"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幻灯片图像占位符 1"/>
          <p:cNvSpPr>
            <a:spLocks noGrp="1" noRot="1" noChangeAspect="1" noTextEdit="1"/>
          </p:cNvSpPr>
          <p:nvPr>
            <p:ph type="sldImg"/>
          </p:nvPr>
        </p:nvSpPr>
        <p:spPr>
          <a:ln>
            <a:solidFill>
              <a:srgbClr val="000000">
                <a:alpha val="100000"/>
              </a:srgbClr>
            </a:solidFill>
            <a:miter lim="800000"/>
          </a:ln>
        </p:spPr>
      </p:sp>
      <p:sp>
        <p:nvSpPr>
          <p:cNvPr id="235523"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35524"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幻灯片图像占位符 1"/>
          <p:cNvSpPr>
            <a:spLocks noGrp="1" noRot="1" noChangeAspect="1" noTextEdit="1"/>
          </p:cNvSpPr>
          <p:nvPr>
            <p:ph type="sldImg"/>
          </p:nvPr>
        </p:nvSpPr>
        <p:spPr>
          <a:ln>
            <a:solidFill>
              <a:srgbClr val="000000">
                <a:alpha val="100000"/>
              </a:srgbClr>
            </a:solidFill>
            <a:miter lim="800000"/>
          </a:ln>
        </p:spPr>
      </p:sp>
      <p:sp>
        <p:nvSpPr>
          <p:cNvPr id="2396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模板来自于 </a:t>
            </a:r>
            <a:r>
              <a:rPr lang="en-US" altLang="zh-CN" dirty="0"/>
              <a:t>http://docer.wps.cn</a:t>
            </a:r>
            <a:endParaRPr lang="zh-CN" altLang="en-US" dirty="0"/>
          </a:p>
        </p:txBody>
      </p:sp>
      <p:sp>
        <p:nvSpPr>
          <p:cNvPr id="239620"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幻灯片图像占位符 1"/>
          <p:cNvSpPr>
            <a:spLocks noGrp="1" noRot="1" noChangeAspect="1" noTextEdit="1"/>
          </p:cNvSpPr>
          <p:nvPr>
            <p:ph type="sldImg"/>
          </p:nvPr>
        </p:nvSpPr>
        <p:spPr>
          <a:ln>
            <a:solidFill>
              <a:srgbClr val="000000">
                <a:alpha val="100000"/>
              </a:srgbClr>
            </a:solidFill>
            <a:miter lim="800000"/>
          </a:ln>
        </p:spPr>
      </p:sp>
      <p:sp>
        <p:nvSpPr>
          <p:cNvPr id="24985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49860"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幻灯片图像占位符 1"/>
          <p:cNvSpPr>
            <a:spLocks noGrp="1" noRot="1" noChangeAspect="1" noTextEdit="1"/>
          </p:cNvSpPr>
          <p:nvPr>
            <p:ph type="sldImg"/>
          </p:nvPr>
        </p:nvSpPr>
        <p:spPr>
          <a:ln>
            <a:solidFill>
              <a:srgbClr val="000000">
                <a:alpha val="100000"/>
              </a:srgbClr>
            </a:solidFill>
            <a:miter lim="800000"/>
          </a:ln>
        </p:spPr>
      </p:sp>
      <p:sp>
        <p:nvSpPr>
          <p:cNvPr id="28569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85700"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6" name="幻灯片图像占位符 1"/>
          <p:cNvSpPr>
            <a:spLocks noGrp="1" noRot="1" noChangeAspect="1" noTextEdit="1"/>
          </p:cNvSpPr>
          <p:nvPr>
            <p:ph type="sldImg"/>
          </p:nvPr>
        </p:nvSpPr>
        <p:spPr>
          <a:ln>
            <a:solidFill>
              <a:srgbClr val="000000">
                <a:alpha val="100000"/>
              </a:srgbClr>
            </a:solidFill>
            <a:miter lim="800000"/>
          </a:ln>
        </p:spPr>
      </p:sp>
      <p:sp>
        <p:nvSpPr>
          <p:cNvPr id="287747"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287748"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b="0" dirty="0"/>
            </a:fld>
            <a:endParaRPr lang="zh-CN" altLang="en-US" sz="1200"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94562" name="幻灯片图像占位符 1"/>
          <p:cNvSpPr>
            <a:spLocks noGrp="1" noRot="1" noChangeAspect="1" noTextEdit="1"/>
          </p:cNvSpPr>
          <p:nvPr>
            <p:ph type="sldImg"/>
          </p:nvPr>
        </p:nvSpPr>
        <p:spPr>
          <a:ln>
            <a:solidFill>
              <a:srgbClr val="000000"/>
            </a:solidFill>
            <a:miter/>
          </a:ln>
        </p:spPr>
      </p:sp>
      <p:sp>
        <p:nvSpPr>
          <p:cNvPr id="194563" name="备注占位符 2"/>
          <p:cNvSpPr>
            <a:spLocks noGrp="1"/>
          </p:cNvSpPr>
          <p:nvPr>
            <p:ph type="body" idx="1"/>
          </p:nvPr>
        </p:nvSpPr>
        <p:spPr>
          <a:noFill/>
          <a:ln w="12700">
            <a:noFill/>
          </a:ln>
        </p:spPr>
        <p:txBody>
          <a:bodyPr wrap="square" lIns="91440" tIns="45720" rIns="91440" bIns="45720" anchor="t"/>
          <a:p>
            <a:pPr lvl="0">
              <a:spcBef>
                <a:spcPct val="0"/>
              </a:spcBef>
            </a:pPr>
            <a:r>
              <a:rPr lang="zh-CN" altLang="en-US" dirty="0"/>
              <a:t>模板来自于 </a:t>
            </a:r>
            <a:r>
              <a:rPr lang="en-US" altLang="zh-CN"/>
              <a:t>http://</a:t>
            </a:r>
            <a:r>
              <a:rPr lang="en-US" altLang="zh-CN" dirty="0" err="1"/>
              <a:t>docer.wps.cn</a:t>
            </a:r>
            <a:endParaRPr lang="zh-CN" altLang="en-US" dirty="0"/>
          </a:p>
        </p:txBody>
      </p:sp>
      <p:sp>
        <p:nvSpPr>
          <p:cNvPr id="194564"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buNone/>
            </a:pPr>
            <a:fld id="{9A0DB2DC-4C9A-4742-B13C-FB6460FD3503}" type="slidenum">
              <a:rPr lang="zh-CN" altLang="en-US" sz="1200" b="0" dirty="0"/>
            </a:fld>
            <a:endParaRPr lang="zh-CN" altLang="en-US" sz="1200" b="0"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63713" y="9001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lvl="0" eaLnBrk="1" hangingPunct="1"/>
            <a:endParaRPr lang="zh-CN" altLang="en-US" sz="2400" b="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31750" y="0"/>
            <a:ext cx="9144000" cy="981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矩形 2"/>
          <p:cNvSpPr/>
          <p:nvPr/>
        </p:nvSpPr>
        <p:spPr>
          <a:xfrm>
            <a:off x="346075" y="576263"/>
            <a:ext cx="676275" cy="306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等腰三角形 7"/>
          <p:cNvSpPr/>
          <p:nvPr/>
        </p:nvSpPr>
        <p:spPr>
          <a:xfrm>
            <a:off x="361950" y="53975"/>
            <a:ext cx="644525" cy="5556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grpSp>
        <p:nvGrpSpPr>
          <p:cNvPr id="4099" name="组合 2"/>
          <p:cNvGrpSpPr/>
          <p:nvPr userDrawn="1"/>
        </p:nvGrpSpPr>
        <p:grpSpPr>
          <a:xfrm>
            <a:off x="74613" y="407988"/>
            <a:ext cx="1184275" cy="660400"/>
            <a:chOff x="2935784" y="1508275"/>
            <a:chExt cx="1404000" cy="783045"/>
          </a:xfrm>
        </p:grpSpPr>
        <p:sp>
          <p:nvSpPr>
            <p:cNvPr id="4" name="矩形 3"/>
            <p:cNvSpPr/>
            <p:nvPr/>
          </p:nvSpPr>
          <p:spPr>
            <a:xfrm>
              <a:off x="2935784" y="1508275"/>
              <a:ext cx="1404000" cy="78304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bwMode="auto">
            <a:xfrm>
              <a:off x="2992245" y="1553451"/>
              <a:ext cx="1291078" cy="681399"/>
            </a:xfrm>
            <a:prstGeom prst="rect">
              <a:avLst/>
            </a:prstGeom>
            <a:solidFill>
              <a:srgbClr val="0070C0"/>
            </a:solidFill>
            <a:ln w="25400">
              <a:solidFill>
                <a:srgbClr val="0070C0"/>
              </a:solidFill>
              <a:miter lim="800000"/>
            </a:ln>
          </p:spPr>
          <p:txBody>
            <a:bodyPr lIns="0" tIns="0" rIns="0" bIns="0">
              <a:spAutoFit/>
            </a:bodyPr>
            <a:p>
              <a:pPr lvl="0" eaLnBrk="1" hangingPunct="1"/>
              <a:r>
                <a:rPr lang="zh-CN" altLang="en-US" sz="3600" b="1" dirty="0">
                  <a:solidFill>
                    <a:schemeClr val="bg1"/>
                  </a:solidFill>
                </a:rPr>
                <a:t>   </a:t>
              </a:r>
              <a:endParaRPr lang="zh-CN" altLang="en-US" sz="2400" b="0" dirty="0">
                <a:solidFill>
                  <a:schemeClr val="bg1"/>
                </a:solidFill>
              </a:endParaRPr>
            </a:p>
          </p:txBody>
        </p:sp>
      </p:grpSp>
      <p:cxnSp>
        <p:nvCxnSpPr>
          <p:cNvPr id="6" name="直接连接符 5"/>
          <p:cNvCxnSpPr/>
          <p:nvPr/>
        </p:nvCxnSpPr>
        <p:spPr>
          <a:xfrm>
            <a:off x="1547813" y="446088"/>
            <a:ext cx="0" cy="622300"/>
          </a:xfrm>
          <a:prstGeom prst="line">
            <a:avLst/>
          </a:prstGeom>
          <a:ln w="44450">
            <a:prstDash val="sysDot"/>
          </a:ln>
        </p:spPr>
        <p:style>
          <a:lnRef idx="1">
            <a:schemeClr val="accent1"/>
          </a:lnRef>
          <a:fillRef idx="0">
            <a:schemeClr val="accent1"/>
          </a:fillRef>
          <a:effectRef idx="0">
            <a:schemeClr val="accent1"/>
          </a:effectRef>
          <a:fontRef idx="minor">
            <a:schemeClr val="tx1"/>
          </a:fontRef>
        </p:style>
      </p:cxnSp>
      <p:sp>
        <p:nvSpPr>
          <p:cNvPr id="4108" name="矩形 1" descr="新闻纸"/>
          <p:cNvSpPr/>
          <p:nvPr userDrawn="1"/>
        </p:nvSpPr>
        <p:spPr>
          <a:xfrm>
            <a:off x="0" y="0"/>
            <a:ext cx="9144000" cy="333375"/>
          </a:xfrm>
          <a:prstGeom prst="rect">
            <a:avLst/>
          </a:prstGeom>
          <a:blipFill rotWithShape="1">
            <a:blip r:embed="rId2">
              <a:alphaModFix amt="66000"/>
            </a:blip>
          </a:blipFill>
          <a:ln w="0">
            <a:noFill/>
          </a:ln>
        </p:spPr>
        <p:txBody>
          <a:bodyPr anchor="ctr"/>
          <a:p>
            <a:pPr lvl="0" algn="ctr" eaLnBrk="1" hangingPunct="1"/>
            <a:endParaRPr lang="zh-CN" altLang="en-US" b="0" dirty="0">
              <a:solidFill>
                <a:srgbClr val="FFFFFF"/>
              </a:solidFill>
            </a:endParaRPr>
          </a:p>
        </p:txBody>
      </p:sp>
      <p:sp>
        <p:nvSpPr>
          <p:cNvPr id="4109" name="文本框 4108"/>
          <p:cNvSpPr txBox="1"/>
          <p:nvPr userDrawn="1"/>
        </p:nvSpPr>
        <p:spPr>
          <a:xfrm>
            <a:off x="6011863" y="0"/>
            <a:ext cx="3132137" cy="366713"/>
          </a:xfrm>
          <a:prstGeom prst="rect">
            <a:avLst/>
          </a:prstGeom>
          <a:noFill/>
          <a:ln w="9525">
            <a:noFill/>
          </a:ln>
        </p:spPr>
        <p:txBody>
          <a:bodyPr>
            <a:spAutoFit/>
          </a:bodyPr>
          <a:p>
            <a:pPr lvl="0" algn="dist">
              <a:spcBef>
                <a:spcPct val="50000"/>
              </a:spcBef>
            </a:pPr>
            <a:r>
              <a:rPr lang="zh-CN" altLang="en-US" b="1" dirty="0">
                <a:solidFill>
                  <a:schemeClr val="hlink"/>
                </a:solidFill>
                <a:ea typeface="楷体" panose="02010609060101010101" pitchFamily="49" charset="-122"/>
              </a:rPr>
              <a:t>博爱 奉献 卓越 创新</a:t>
            </a:r>
            <a:endParaRPr lang="zh-CN" altLang="en-US" b="1" dirty="0">
              <a:solidFill>
                <a:schemeClr val="hlink"/>
              </a:solidFill>
              <a:ea typeface="楷体" panose="02010609060101010101" pitchFamily="49"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2" Type="http://schemas.openxmlformats.org/officeDocument/2006/relationships/theme" Target="../theme/theme2.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0354" name="标题 100353"/>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0355" name="文本占位符 100354"/>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0356" name="日期占位符 100355"/>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p>
        </p:txBody>
      </p:sp>
      <p:sp>
        <p:nvSpPr>
          <p:cNvPr id="100357" name="页脚占位符 100356"/>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p>
        </p:txBody>
      </p:sp>
      <p:sp>
        <p:nvSpPr>
          <p:cNvPr id="100358" name="灯片编号占位符 100357"/>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None/>
        <a:defRPr sz="1400" b="1"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4" Type="http://schemas.openxmlformats.org/officeDocument/2006/relationships/notesSlide" Target="../notesSlides/notesSlide5.xml"/><Relationship Id="rId13" Type="http://schemas.openxmlformats.org/officeDocument/2006/relationships/slideLayout" Target="../slideLayouts/slideLayout3.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slideLayout" Target="../slideLayouts/slideLayout2.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3234" name="Picture 2"/>
          <p:cNvPicPr>
            <a:picLocks noChangeAspect="1"/>
          </p:cNvPicPr>
          <p:nvPr/>
        </p:nvPicPr>
        <p:blipFill>
          <a:blip r:embed="rId1"/>
          <a:stretch>
            <a:fillRect/>
          </a:stretch>
        </p:blipFill>
        <p:spPr>
          <a:xfrm>
            <a:off x="0" y="-171450"/>
            <a:ext cx="9144000" cy="6858000"/>
          </a:xfrm>
          <a:prstGeom prst="rect">
            <a:avLst/>
          </a:prstGeom>
          <a:noFill/>
          <a:ln w="9525">
            <a:noFill/>
          </a:ln>
        </p:spPr>
      </p:pic>
      <p:sp>
        <p:nvSpPr>
          <p:cNvPr id="223235" name="Rectangle 3"/>
          <p:cNvSpPr/>
          <p:nvPr/>
        </p:nvSpPr>
        <p:spPr>
          <a:xfrm>
            <a:off x="-684212" y="692150"/>
            <a:ext cx="5967412" cy="823913"/>
          </a:xfrm>
          <a:prstGeom prst="rect">
            <a:avLst/>
          </a:prstGeom>
          <a:noFill/>
          <a:ln w="9525">
            <a:noFill/>
          </a:ln>
        </p:spPr>
        <p:txBody>
          <a:bodyPr>
            <a:spAutoFit/>
          </a:bodyPr>
          <a:p>
            <a:pPr lvl="0" algn="ctr" eaLnBrk="1" hangingPunct="1">
              <a:buNone/>
            </a:pPr>
            <a:r>
              <a:rPr lang="zh-CN" altLang="en-US" sz="2600" b="1" dirty="0">
                <a:solidFill>
                  <a:schemeClr val="hlink"/>
                </a:solidFill>
                <a:latin typeface="Arial" panose="020B0604020202020204" pitchFamily="34" charset="0"/>
                <a:ea typeface="黑体" panose="02010609060101010101" pitchFamily="49" charset="-122"/>
              </a:rPr>
              <a:t>      莆田学院附属医院</a:t>
            </a:r>
            <a:r>
              <a:rPr lang="zh-CN" altLang="en-US" sz="3200" b="1" dirty="0">
                <a:solidFill>
                  <a:schemeClr val="hlink"/>
                </a:solidFill>
                <a:latin typeface="楷体_GB2312" pitchFamily="49" charset="-122"/>
                <a:ea typeface="楷体_GB2312" pitchFamily="49" charset="-122"/>
              </a:rPr>
              <a:t> </a:t>
            </a:r>
            <a:endParaRPr lang="zh-CN" altLang="en-US" sz="3200" b="1" dirty="0">
              <a:solidFill>
                <a:schemeClr val="hlink"/>
              </a:solidFill>
              <a:latin typeface="楷体_GB2312" pitchFamily="49" charset="-122"/>
              <a:ea typeface="楷体_GB2312" pitchFamily="49" charset="-122"/>
            </a:endParaRPr>
          </a:p>
          <a:p>
            <a:pPr lvl="0" eaLnBrk="1" hangingPunct="1">
              <a:buNone/>
            </a:pPr>
            <a:r>
              <a:rPr lang="zh-CN" altLang="en-US" sz="1600" b="0" dirty="0">
                <a:solidFill>
                  <a:schemeClr val="hlink"/>
                </a:solidFill>
                <a:latin typeface="Arial" panose="020B0604020202020204" pitchFamily="34" charset="0"/>
                <a:ea typeface="黑体" panose="02010609060101010101" pitchFamily="49" charset="-122"/>
              </a:rPr>
              <a:t>                                 </a:t>
            </a:r>
            <a:r>
              <a:rPr lang="en-US" altLang="zh-CN" sz="1200" b="0">
                <a:solidFill>
                  <a:schemeClr val="hlink"/>
                </a:solidFill>
                <a:latin typeface="Arial" panose="020B0604020202020204" pitchFamily="34" charset="0"/>
                <a:ea typeface="黑体" panose="02010609060101010101" pitchFamily="49" charset="-122"/>
              </a:rPr>
              <a:t>Affiliated Hospital of </a:t>
            </a:r>
            <a:r>
              <a:rPr lang="en-US" altLang="zh-CN" sz="1200" b="0" err="1">
                <a:solidFill>
                  <a:schemeClr val="hlink"/>
                </a:solidFill>
                <a:latin typeface="Arial" panose="020B0604020202020204" pitchFamily="34" charset="0"/>
                <a:ea typeface="黑体" panose="02010609060101010101" pitchFamily="49" charset="-122"/>
              </a:rPr>
              <a:t>Putian</a:t>
            </a:r>
            <a:r>
              <a:rPr lang="en-US" altLang="zh-CN" sz="1200" b="0">
                <a:solidFill>
                  <a:schemeClr val="hlink"/>
                </a:solidFill>
                <a:latin typeface="Arial" panose="020B0604020202020204" pitchFamily="34" charset="0"/>
                <a:ea typeface="黑体" panose="02010609060101010101" pitchFamily="49" charset="-122"/>
              </a:rPr>
              <a:t> University</a:t>
            </a:r>
            <a:endParaRPr lang="en-US" altLang="zh-CN" sz="1200" b="0">
              <a:solidFill>
                <a:schemeClr val="hlink"/>
              </a:solidFill>
              <a:latin typeface="Arial" panose="020B0604020202020204" pitchFamily="34" charset="0"/>
              <a:ea typeface="黑体" panose="02010609060101010101" pitchFamily="49" charset="-122"/>
            </a:endParaRPr>
          </a:p>
        </p:txBody>
      </p:sp>
      <p:pic>
        <p:nvPicPr>
          <p:cNvPr id="223236" name="Picture 4" descr="院徽"/>
          <p:cNvPicPr>
            <a:picLocks noChangeAspect="1"/>
          </p:cNvPicPr>
          <p:nvPr/>
        </p:nvPicPr>
        <p:blipFill>
          <a:blip r:embed="rId2"/>
          <a:stretch>
            <a:fillRect/>
          </a:stretch>
        </p:blipFill>
        <p:spPr>
          <a:xfrm>
            <a:off x="468313" y="836613"/>
            <a:ext cx="576262" cy="576262"/>
          </a:xfrm>
          <a:prstGeom prst="rect">
            <a:avLst/>
          </a:prstGeom>
          <a:noFill/>
          <a:ln w="9525">
            <a:noFill/>
          </a:ln>
        </p:spPr>
      </p:pic>
      <p:sp>
        <p:nvSpPr>
          <p:cNvPr id="223237" name="Rectangle 5"/>
          <p:cNvSpPr/>
          <p:nvPr/>
        </p:nvSpPr>
        <p:spPr>
          <a:xfrm>
            <a:off x="3116263" y="3246438"/>
            <a:ext cx="2911475" cy="366712"/>
          </a:xfrm>
          <a:prstGeom prst="rect">
            <a:avLst/>
          </a:prstGeom>
          <a:noFill/>
          <a:ln w="9525">
            <a:noFill/>
          </a:ln>
        </p:spPr>
        <p:txBody>
          <a:bodyPr wrap="none" anchor="ctr">
            <a:spAutoFit/>
          </a:bodyPr>
          <a:p>
            <a:pPr lvl="0" eaLnBrk="1" hangingPunct="1">
              <a:buNone/>
            </a:pPr>
            <a:r>
              <a:rPr lang="en-US" altLang="zh-CN" sz="1800" b="1">
                <a:latin typeface="Tahoma" panose="020B0604030504040204" pitchFamily="34" charset="0"/>
                <a:ea typeface="宋体" panose="02010600030101010101" pitchFamily="2" charset="-122"/>
              </a:rPr>
              <a:t>2009</a:t>
            </a:r>
            <a:r>
              <a:rPr lang="zh-CN" altLang="en-US" sz="1800" b="1" dirty="0">
                <a:latin typeface="Tahoma" panose="020B0604030504040204" pitchFamily="34" charset="0"/>
                <a:ea typeface="宋体" panose="02010600030101010101" pitchFamily="2" charset="-122"/>
              </a:rPr>
              <a:t>年医院评价工作汇报</a:t>
            </a:r>
            <a:r>
              <a:rPr lang="zh-CN" altLang="en-US" sz="1800" b="0" dirty="0">
                <a:latin typeface="Tahoma" panose="020B0604030504040204" pitchFamily="34" charset="0"/>
                <a:ea typeface="宋体" panose="02010600030101010101" pitchFamily="2" charset="-122"/>
              </a:rPr>
              <a:t> </a:t>
            </a:r>
            <a:endParaRPr lang="zh-CN" altLang="en-US" sz="1800" b="0" dirty="0">
              <a:latin typeface="Tahoma" panose="020B0604030504040204" pitchFamily="34" charset="0"/>
              <a:ea typeface="宋体" panose="02010600030101010101" pitchFamily="2" charset="-122"/>
            </a:endParaRPr>
          </a:p>
        </p:txBody>
      </p:sp>
      <p:pic>
        <p:nvPicPr>
          <p:cNvPr id="223238" name="Picture 7"/>
          <p:cNvPicPr>
            <a:picLocks noChangeAspect="1"/>
          </p:cNvPicPr>
          <p:nvPr/>
        </p:nvPicPr>
        <p:blipFill>
          <a:blip r:embed="rId3">
            <a:lum bright="20001"/>
          </a:blip>
          <a:stretch>
            <a:fillRect/>
          </a:stretch>
        </p:blipFill>
        <p:spPr>
          <a:xfrm>
            <a:off x="0" y="3068638"/>
            <a:ext cx="9144000" cy="3789362"/>
          </a:xfrm>
          <a:prstGeom prst="rect">
            <a:avLst/>
          </a:prstGeom>
          <a:noFill/>
          <a:ln w="9525">
            <a:noFill/>
          </a:ln>
        </p:spPr>
      </p:pic>
      <p:sp>
        <p:nvSpPr>
          <p:cNvPr id="347140" name="Text Box 4"/>
          <p:cNvSpPr txBox="1">
            <a:spLocks noChangeArrowheads="1"/>
          </p:cNvSpPr>
          <p:nvPr/>
        </p:nvSpPr>
        <p:spPr bwMode="gray">
          <a:xfrm>
            <a:off x="250825" y="3068638"/>
            <a:ext cx="8893175" cy="641350"/>
          </a:xfrm>
          <a:prstGeom prst="rect">
            <a:avLst/>
          </a:prstGeom>
          <a:noFill/>
          <a:ln w="0" algn="ctr">
            <a:noFill/>
            <a:miter lim="800000"/>
          </a:ln>
          <a:effectLst/>
        </p:spPr>
        <p:txBody>
          <a:bodyPr>
            <a:spAutoFit/>
          </a:bodyPr>
          <a:p>
            <a:pPr lvl="0" algn="ctr" eaLnBrk="1" hangingPunct="1">
              <a:buNone/>
            </a:pPr>
            <a:r>
              <a:rPr lang="zh-CN" altLang="en-US" sz="3600" b="1" dirty="0">
                <a:solidFill>
                  <a:schemeClr val="tx2"/>
                </a:solidFill>
              </a:rPr>
              <a:t>住院医规培基地建设和临床培训实践探讨</a:t>
            </a:r>
            <a:endParaRPr lang="" altLang="en-US" sz="3600" b="1" dirty="0">
              <a:solidFill>
                <a:schemeClr val="tx2"/>
              </a:solidFill>
            </a:endParaRPr>
          </a:p>
        </p:txBody>
      </p:sp>
      <p:sp>
        <p:nvSpPr>
          <p:cNvPr id="223240" name="矩形 223239"/>
          <p:cNvSpPr/>
          <p:nvPr/>
        </p:nvSpPr>
        <p:spPr>
          <a:xfrm>
            <a:off x="4572000" y="3860800"/>
            <a:ext cx="4572000" cy="946150"/>
          </a:xfrm>
          <a:prstGeom prst="rect">
            <a:avLst/>
          </a:prstGeom>
          <a:noFill/>
          <a:ln w="9525">
            <a:noFill/>
          </a:ln>
        </p:spPr>
        <p:txBody>
          <a:bodyPr>
            <a:spAutoFit/>
          </a:bodyPr>
          <a:p>
            <a:pPr lvl="0"/>
            <a:r>
              <a:rPr lang="zh-CN" altLang="en-US" sz="2800" b="1" dirty="0">
                <a:solidFill>
                  <a:schemeClr val="tx2"/>
                </a:solidFill>
                <a:latin typeface="Calibri" panose="020F0502020204030204" pitchFamily="34" charset="0"/>
                <a:ea typeface="宋体" panose="02010600030101010101" pitchFamily="2" charset="-122"/>
              </a:rPr>
              <a:t>莆田学院附属医院科教科</a:t>
            </a:r>
            <a:endParaRPr lang="zh-CN" altLang="en-US" sz="2800" b="1" dirty="0">
              <a:solidFill>
                <a:schemeClr val="tx2"/>
              </a:solidFill>
              <a:latin typeface="Calibri" panose="020F0502020204030204" pitchFamily="34" charset="0"/>
              <a:ea typeface="宋体" panose="02010600030101010101" pitchFamily="2" charset="-122"/>
            </a:endParaRPr>
          </a:p>
          <a:p>
            <a:pPr lvl="0"/>
            <a:r>
              <a:rPr lang="zh-CN" altLang="en-US" sz="2800" b="1" dirty="0">
                <a:solidFill>
                  <a:schemeClr val="tx2"/>
                </a:solidFill>
                <a:latin typeface="Calibri" panose="020F0502020204030204" pitchFamily="34" charset="0"/>
                <a:ea typeface="宋体" panose="02010600030101010101" pitchFamily="2" charset="-122"/>
              </a:rPr>
              <a:t>          </a:t>
            </a:r>
            <a:r>
              <a:rPr lang="en-US" altLang="zh-CN" sz="2800" b="1">
                <a:solidFill>
                  <a:schemeClr val="tx2"/>
                </a:solidFill>
                <a:latin typeface="Calibri" panose="020F0502020204030204" pitchFamily="34" charset="0"/>
                <a:ea typeface="宋体" panose="02010600030101010101" pitchFamily="2" charset="-122"/>
              </a:rPr>
              <a:t>2016</a:t>
            </a:r>
            <a:r>
              <a:rPr lang="zh-CN" altLang="en-US" sz="2800" b="1" dirty="0">
                <a:solidFill>
                  <a:schemeClr val="tx2"/>
                </a:solidFill>
                <a:latin typeface="Calibri" panose="020F0502020204030204" pitchFamily="34" charset="0"/>
                <a:ea typeface="宋体" panose="02010600030101010101" pitchFamily="2" charset="-122"/>
              </a:rPr>
              <a:t>年</a:t>
            </a:r>
            <a:r>
              <a:rPr lang="en-US" altLang="zh-CN" sz="2800" b="1">
                <a:solidFill>
                  <a:schemeClr val="tx2"/>
                </a:solidFill>
                <a:latin typeface="Calibri" panose="020F0502020204030204" pitchFamily="34" charset="0"/>
                <a:ea typeface="宋体" panose="02010600030101010101" pitchFamily="2" charset="-122"/>
              </a:rPr>
              <a:t>7</a:t>
            </a:r>
            <a:r>
              <a:rPr lang="zh-CN" altLang="en-US" sz="2800" b="1" dirty="0">
                <a:solidFill>
                  <a:schemeClr val="tx2"/>
                </a:solidFill>
                <a:latin typeface="Calibri" panose="020F0502020204030204" pitchFamily="34" charset="0"/>
                <a:ea typeface="宋体" panose="02010600030101010101" pitchFamily="2" charset="-122"/>
              </a:rPr>
              <a:t>月</a:t>
            </a:r>
            <a:endParaRPr lang="zh-CN" altLang="en-US" sz="2800" b="1" dirty="0">
              <a:solidFill>
                <a:schemeClr val="tx2"/>
              </a:solidFill>
              <a:latin typeface="Calibri" panose="020F0502020204030204" pitchFamily="34" charset="0"/>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p:nvPr/>
        </p:nvCxnSpPr>
        <p:spPr>
          <a:xfrm>
            <a:off x="1187450" y="1773238"/>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76375" y="5949950"/>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63713" y="1844675"/>
            <a:ext cx="0" cy="3816350"/>
          </a:xfrm>
          <a:prstGeom prst="line">
            <a:avLst/>
          </a:prstGeom>
          <a:ln w="3175">
            <a:solidFill>
              <a:srgbClr val="EAEAEA"/>
            </a:solidFill>
          </a:ln>
        </p:spPr>
        <p:style>
          <a:lnRef idx="1">
            <a:schemeClr val="accent1"/>
          </a:lnRef>
          <a:fillRef idx="0">
            <a:schemeClr val="accent1"/>
          </a:fillRef>
          <a:effectRef idx="0">
            <a:schemeClr val="accent1"/>
          </a:effectRef>
          <a:fontRef idx="minor">
            <a:schemeClr val="tx1"/>
          </a:fontRef>
        </p:style>
      </p:cxnSp>
      <p:sp>
        <p:nvSpPr>
          <p:cNvPr id="291845" name="文本框 11"/>
          <p:cNvSpPr txBox="1"/>
          <p:nvPr/>
        </p:nvSpPr>
        <p:spPr>
          <a:xfrm>
            <a:off x="1763713" y="1557338"/>
            <a:ext cx="7380287" cy="3025775"/>
          </a:xfrm>
          <a:prstGeom prst="rect">
            <a:avLst/>
          </a:prstGeom>
          <a:noFill/>
          <a:ln w="9525">
            <a:noFill/>
          </a:ln>
        </p:spPr>
        <p:txBody>
          <a:bodyPr/>
          <a:p>
            <a:pPr marL="342900" lvl="0" indent="-342900"/>
            <a:r>
              <a:rPr lang="zh-CN" altLang="en-US" sz="1800" b="0" dirty="0">
                <a:latin typeface="楷体" panose="02010609060101010101" pitchFamily="49" charset="-122"/>
                <a:ea typeface="楷体" panose="02010609060101010101" pitchFamily="49" charset="-122"/>
              </a:rPr>
              <a:t>    </a:t>
            </a:r>
            <a:endParaRPr lang="zh-CN" altLang="en-US" sz="1800" b="0" dirty="0">
              <a:latin typeface="楷体" panose="02010609060101010101" pitchFamily="49" charset="-122"/>
              <a:ea typeface="楷体" panose="02010609060101010101" pitchFamily="49" charset="-122"/>
            </a:endParaRPr>
          </a:p>
          <a:p>
            <a:pPr marL="342900" lvl="0" indent="-342900">
              <a:lnSpc>
                <a:spcPct val="130000"/>
              </a:lnSpc>
            </a:pPr>
            <a:r>
              <a:rPr lang="en-US" altLang="zh-CN" sz="1600" b="1">
                <a:solidFill>
                  <a:schemeClr val="hlink"/>
                </a:solidFill>
                <a:latin typeface="楷体" panose="02010609060101010101" pitchFamily="49" charset="-122"/>
                <a:ea typeface="楷体" panose="02010609060101010101" pitchFamily="49" charset="-122"/>
              </a:rPr>
              <a:t>(5)</a:t>
            </a:r>
            <a:r>
              <a:rPr lang="zh-CN" altLang="en-US" sz="1600" b="1" dirty="0">
                <a:solidFill>
                  <a:schemeClr val="hlink"/>
                </a:solidFill>
                <a:latin typeface="楷体" panose="02010609060101010101" pitchFamily="49" charset="-122"/>
                <a:ea typeface="楷体" panose="02010609060101010101" pitchFamily="49" charset="-122"/>
              </a:rPr>
              <a:t>开发管理信息平台</a:t>
            </a:r>
            <a:endParaRPr lang="zh-CN" altLang="en-US" sz="1600" b="1" dirty="0">
              <a:solidFill>
                <a:schemeClr val="hlink"/>
              </a:solidFill>
              <a:latin typeface="楷体" panose="02010609060101010101" pitchFamily="49" charset="-122"/>
              <a:ea typeface="楷体" panose="02010609060101010101" pitchFamily="49" charset="-122"/>
            </a:endParaRPr>
          </a:p>
          <a:p>
            <a:pPr marL="342900" lvl="0" indent="-342900">
              <a:lnSpc>
                <a:spcPct val="130000"/>
              </a:lnSpc>
            </a:pPr>
            <a:r>
              <a:rPr lang="zh-CN" altLang="en-US" sz="1600" b="1" dirty="0">
                <a:latin typeface="楷体" panose="02010609060101010101" pitchFamily="49" charset="-122"/>
                <a:ea typeface="楷体" panose="02010609060101010101" pitchFamily="49" charset="-122"/>
              </a:rPr>
              <a:t>    探索信息化培训考核管理模式，创建教学信息化管理平台势在必行，医院目前在原有科教系统和考试系统的基础上已验收一期住院医师规范化培训管理系统、 临床模拟培训中心系统、 网上考试系统。 集人员信息管理、 培训计划、 网上学习、 考核、 评教于一体， 力求进一步提高医院住院医师规范化培训管理的工作效率，使培训更加公开、 公平、 公正和规范。</a:t>
            </a:r>
            <a:endParaRPr lang="zh-CN" altLang="en-US" sz="1600" b="1" dirty="0">
              <a:latin typeface="楷体" panose="02010609060101010101" pitchFamily="49" charset="-122"/>
              <a:ea typeface="楷体" panose="02010609060101010101" pitchFamily="49" charset="-122"/>
            </a:endParaRPr>
          </a:p>
        </p:txBody>
      </p:sp>
      <p:sp>
        <p:nvSpPr>
          <p:cNvPr id="291846" name="矩形 291845"/>
          <p:cNvSpPr/>
          <p:nvPr/>
        </p:nvSpPr>
        <p:spPr>
          <a:xfrm>
            <a:off x="395288" y="406400"/>
            <a:ext cx="763587" cy="641350"/>
          </a:xfrm>
          <a:prstGeom prst="rect">
            <a:avLst/>
          </a:prstGeom>
          <a:noFill/>
          <a:ln w="9525">
            <a:noFill/>
          </a:ln>
        </p:spPr>
        <p:txBody>
          <a:bodyPr wrap="none" anchor="t">
            <a:spAutoFit/>
          </a:bodyPr>
          <a:p>
            <a:pPr lvl="0"/>
            <a:r>
              <a:rPr lang="en-US" altLang="zh-CN" sz="3600" b="0">
                <a:solidFill>
                  <a:schemeClr val="bg1"/>
                </a:solidFill>
                <a:latin typeface="Calibri" panose="020F0502020204030204" pitchFamily="34" charset="0"/>
                <a:ea typeface="宋体" panose="02010600030101010101" pitchFamily="2" charset="-122"/>
              </a:rPr>
              <a:t>1.3</a:t>
            </a:r>
            <a:endParaRPr lang="zh-CN" altLang="en-US" sz="3600" b="0" dirty="0">
              <a:solidFill>
                <a:schemeClr val="bg1"/>
              </a:solidFill>
              <a:latin typeface="Calibri" panose="020F0502020204030204" pitchFamily="34" charset="0"/>
              <a:ea typeface="宋体" panose="02010600030101010101" pitchFamily="2" charset="-122"/>
            </a:endParaRPr>
          </a:p>
        </p:txBody>
      </p:sp>
      <p:sp>
        <p:nvSpPr>
          <p:cNvPr id="291847" name="矩形 291846"/>
          <p:cNvSpPr/>
          <p:nvPr/>
        </p:nvSpPr>
        <p:spPr>
          <a:xfrm>
            <a:off x="1835150" y="404813"/>
            <a:ext cx="2713038" cy="733425"/>
          </a:xfrm>
          <a:prstGeom prst="rect">
            <a:avLst/>
          </a:prstGeom>
          <a:noFill/>
          <a:ln w="9525">
            <a:noFill/>
          </a:ln>
        </p:spPr>
        <p:txBody>
          <a:bodyPr>
            <a:spAutoFit/>
          </a:bodyPr>
          <a:p>
            <a:pPr lvl="0">
              <a:lnSpc>
                <a:spcPct val="150000"/>
              </a:lnSpc>
            </a:pPr>
            <a:r>
              <a:rPr lang="zh-CN" altLang="en-US" sz="2800" b="1" dirty="0">
                <a:solidFill>
                  <a:srgbClr val="0F6FC6"/>
                </a:solidFill>
                <a:latin typeface="Calibri" panose="020F0502020204030204" pitchFamily="34" charset="0"/>
                <a:ea typeface="微软雅黑" panose="020B0503020204020204" pitchFamily="34" charset="-122"/>
              </a:rPr>
              <a:t>加强基础建设</a:t>
            </a:r>
            <a:endParaRPr lang="zh-CN" altLang="en-US" sz="2800" b="1" dirty="0">
              <a:solidFill>
                <a:srgbClr val="0F6FC6"/>
              </a:solidFill>
              <a:latin typeface="Calibri" panose="020F0502020204030204" pitchFamily="34" charset="0"/>
              <a:ea typeface="微软雅黑" panose="020B0503020204020204" pitchFamily="34" charset="-122"/>
            </a:endParaRPr>
          </a:p>
        </p:txBody>
      </p:sp>
      <p:pic>
        <p:nvPicPr>
          <p:cNvPr id="291849" name="图片 291848"/>
          <p:cNvPicPr>
            <a:picLocks noChangeAspect="1"/>
          </p:cNvPicPr>
          <p:nvPr/>
        </p:nvPicPr>
        <p:blipFill>
          <a:blip r:embed="rId1"/>
          <a:stretch>
            <a:fillRect/>
          </a:stretch>
        </p:blipFill>
        <p:spPr>
          <a:xfrm>
            <a:off x="4500563" y="5340350"/>
            <a:ext cx="2124075" cy="1517650"/>
          </a:xfrm>
          <a:prstGeom prst="rect">
            <a:avLst/>
          </a:prstGeom>
          <a:noFill/>
          <a:ln w="9525">
            <a:noFill/>
          </a:ln>
        </p:spPr>
      </p:pic>
      <p:pic>
        <p:nvPicPr>
          <p:cNvPr id="291850" name="图片 291849" descr="364966722995924060"/>
          <p:cNvPicPr>
            <a:picLocks noChangeAspect="1"/>
          </p:cNvPicPr>
          <p:nvPr/>
        </p:nvPicPr>
        <p:blipFill>
          <a:blip r:embed="rId2"/>
          <a:stretch>
            <a:fillRect/>
          </a:stretch>
        </p:blipFill>
        <p:spPr>
          <a:xfrm>
            <a:off x="6588125" y="5300663"/>
            <a:ext cx="2555875" cy="1557337"/>
          </a:xfrm>
          <a:prstGeom prst="rect">
            <a:avLst/>
          </a:prstGeom>
          <a:noFill/>
          <a:ln w="9525">
            <a:noFill/>
          </a:ln>
        </p:spPr>
      </p:pic>
      <p:pic>
        <p:nvPicPr>
          <p:cNvPr id="291851" name="图片 291850"/>
          <p:cNvPicPr>
            <a:picLocks noChangeAspect="1"/>
          </p:cNvPicPr>
          <p:nvPr/>
        </p:nvPicPr>
        <p:blipFill>
          <a:blip r:embed="rId3"/>
          <a:stretch>
            <a:fillRect/>
          </a:stretch>
        </p:blipFill>
        <p:spPr>
          <a:xfrm>
            <a:off x="5940425" y="3860800"/>
            <a:ext cx="2838450" cy="15494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5508625" y="2276475"/>
            <a:ext cx="3635375" cy="3240088"/>
          </a:xfrm>
          <a:prstGeom prst="roundRect">
            <a:avLst>
              <a:gd name="adj" fmla="val 5242"/>
            </a:avLst>
          </a:prstGeom>
          <a:noFill/>
          <a:ln>
            <a:solidFill>
              <a:srgbClr val="4FCDC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0" anchor="ctr"/>
          <a:p>
            <a:pPr lvl="0" algn="ctr"/>
            <a:r>
              <a:rPr lang="zh-CN" altLang="en-US" sz="3200" b="1" dirty="0">
                <a:latin typeface="楷体" panose="02010609060101010101" pitchFamily="49" charset="-122"/>
                <a:ea typeface="楷体" panose="02010609060101010101" pitchFamily="49" charset="-122"/>
              </a:rPr>
              <a:t>录取流程</a:t>
            </a:r>
            <a:endParaRPr lang="zh-CN" altLang="en-US" sz="3200" b="1" dirty="0">
              <a:latin typeface="楷体" panose="02010609060101010101" pitchFamily="49" charset="-122"/>
              <a:ea typeface="楷体" panose="02010609060101010101" pitchFamily="49" charset="-122"/>
            </a:endParaRPr>
          </a:p>
          <a:p>
            <a:pPr lvl="0" algn="ctr"/>
            <a:r>
              <a:rPr lang="zh-CN" altLang="en-US" sz="3200" b="1" dirty="0">
                <a:latin typeface="楷体" panose="02010609060101010101" pitchFamily="49" charset="-122"/>
                <a:ea typeface="楷体" panose="02010609060101010101" pitchFamily="49" charset="-122"/>
              </a:rPr>
              <a:t>组织报名、笔试、面试和体检这四个环节</a:t>
            </a:r>
            <a:endParaRPr lang="zh-CN" altLang="en-US" sz="3200" b="1" dirty="0">
              <a:latin typeface="楷体" panose="02010609060101010101" pitchFamily="49" charset="-122"/>
              <a:ea typeface="楷体" panose="02010609060101010101" pitchFamily="49" charset="-122"/>
            </a:endParaRPr>
          </a:p>
        </p:txBody>
      </p:sp>
      <p:sp>
        <p:nvSpPr>
          <p:cNvPr id="4" name="圆角矩形 3"/>
          <p:cNvSpPr/>
          <p:nvPr/>
        </p:nvSpPr>
        <p:spPr>
          <a:xfrm>
            <a:off x="0" y="2205038"/>
            <a:ext cx="3559175" cy="3240088"/>
          </a:xfrm>
          <a:prstGeom prst="roundRect">
            <a:avLst>
              <a:gd name="adj" fmla="val 5242"/>
            </a:avLst>
          </a:prstGeom>
          <a:noFill/>
          <a:ln>
            <a:solidFill>
              <a:srgbClr val="63BED7"/>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828000" anchor="ctr"/>
          <a:p>
            <a:pPr lvl="0" algn="ctr"/>
            <a:r>
              <a:rPr lang="zh-CN" altLang="en-US" sz="3200" b="1" dirty="0">
                <a:latin typeface="楷体" panose="02010609060101010101" pitchFamily="49" charset="-122"/>
                <a:ea typeface="楷体" panose="02010609060101010101" pitchFamily="49" charset="-122"/>
              </a:rPr>
              <a:t>录取流程</a:t>
            </a:r>
            <a:endParaRPr lang="zh-CN" altLang="en-US" sz="3200" b="1" dirty="0">
              <a:latin typeface="楷体" panose="02010609060101010101" pitchFamily="49" charset="-122"/>
              <a:ea typeface="楷体" panose="02010609060101010101" pitchFamily="49" charset="-122"/>
            </a:endParaRPr>
          </a:p>
          <a:p>
            <a:pPr lvl="0"/>
            <a:r>
              <a:rPr lang="zh-CN" altLang="en-US" sz="3200" b="1" dirty="0">
                <a:latin typeface="楷体" panose="02010609060101010101" pitchFamily="49" charset="-122"/>
                <a:ea typeface="楷体" panose="02010609060101010101" pitchFamily="49" charset="-122"/>
              </a:rPr>
              <a:t>组织报名、面试和体检这四个环节</a:t>
            </a:r>
            <a:endParaRPr lang="zh-CN" altLang="en-US" sz="3200" b="1" dirty="0">
              <a:latin typeface="楷体" panose="02010609060101010101" pitchFamily="49" charset="-122"/>
              <a:ea typeface="楷体" panose="02010609060101010101" pitchFamily="49" charset="-122"/>
            </a:endParaRPr>
          </a:p>
        </p:txBody>
      </p:sp>
      <p:sp>
        <p:nvSpPr>
          <p:cNvPr id="81925" name="任意多边形 5"/>
          <p:cNvSpPr/>
          <p:nvPr/>
        </p:nvSpPr>
        <p:spPr>
          <a:xfrm>
            <a:off x="4159250" y="2938463"/>
            <a:ext cx="823913" cy="1670050"/>
          </a:xfrm>
          <a:custGeom>
            <a:avLst/>
            <a:gdLst>
              <a:gd name="txL" fmla="*/ 0 w 823166"/>
              <a:gd name="txT" fmla="*/ 0 h 1670140"/>
              <a:gd name="txR" fmla="*/ 823166 w 823166"/>
              <a:gd name="txB" fmla="*/ 1670140 h 1670140"/>
            </a:gdLst>
            <a:ahLst/>
            <a:cxnLst>
              <a:cxn ang="0">
                <a:pos x="423249" y="0"/>
              </a:cxn>
              <a:cxn ang="0">
                <a:pos x="439426" y="12086"/>
              </a:cxn>
              <a:cxn ang="0">
                <a:pos x="823913" y="826589"/>
              </a:cxn>
              <a:cxn ang="0">
                <a:pos x="439426" y="1641093"/>
              </a:cxn>
              <a:cxn ang="0">
                <a:pos x="400665" y="1670050"/>
              </a:cxn>
              <a:cxn ang="0">
                <a:pos x="384487" y="1657964"/>
              </a:cxn>
              <a:cxn ang="0">
                <a:pos x="0" y="843461"/>
              </a:cxn>
              <a:cxn ang="0">
                <a:pos x="384487" y="28957"/>
              </a:cxn>
              <a:cxn ang="0">
                <a:pos x="423249" y="0"/>
              </a:cxn>
            </a:cxnLst>
            <a:rect l="txL" t="txT" r="txR" b="txB"/>
            <a:pathLst>
              <a:path w="823166" h="1670140">
                <a:moveTo>
                  <a:pt x="422865" y="0"/>
                </a:moveTo>
                <a:lnTo>
                  <a:pt x="439028" y="12087"/>
                </a:lnTo>
                <a:cubicBezTo>
                  <a:pt x="673631" y="205698"/>
                  <a:pt x="823166" y="498703"/>
                  <a:pt x="823166" y="826634"/>
                </a:cubicBezTo>
                <a:cubicBezTo>
                  <a:pt x="823166" y="1154565"/>
                  <a:pt x="673631" y="1447570"/>
                  <a:pt x="439028" y="1641181"/>
                </a:cubicBezTo>
                <a:lnTo>
                  <a:pt x="400302" y="1670140"/>
                </a:lnTo>
                <a:lnTo>
                  <a:pt x="384138" y="1658053"/>
                </a:lnTo>
                <a:cubicBezTo>
                  <a:pt x="149536" y="1464442"/>
                  <a:pt x="0" y="1171437"/>
                  <a:pt x="0" y="843506"/>
                </a:cubicBezTo>
                <a:cubicBezTo>
                  <a:pt x="0" y="515575"/>
                  <a:pt x="149536" y="222570"/>
                  <a:pt x="384138" y="28959"/>
                </a:cubicBezTo>
                <a:lnTo>
                  <a:pt x="422865" y="0"/>
                </a:lnTo>
                <a:close/>
              </a:path>
            </a:pathLst>
          </a:custGeom>
          <a:solidFill>
            <a:srgbClr val="C7C9CB"/>
          </a:solidFill>
          <a:ln w="0" cap="flat" cmpd="sng">
            <a:solidFill>
              <a:srgbClr val="FFFFFF"/>
            </a:solidFill>
            <a:prstDash val="solid"/>
            <a:round/>
            <a:headEnd type="none" w="med" len="med"/>
            <a:tailEnd type="none" w="med" len="med"/>
          </a:ln>
        </p:spPr>
        <p:txBody>
          <a:bodyPr anchor="ctr"/>
          <a:p>
            <a:pPr lvl="0" algn="ctr" eaLnBrk="1" hangingPunct="1"/>
            <a:r>
              <a:rPr lang="zh-CN" altLang="en-US" sz="2200" b="1" dirty="0">
                <a:latin typeface="宋体" panose="02010600030101010101" pitchFamily="2" charset="-122"/>
                <a:ea typeface="微软雅黑" panose="020B0503020204020204" pitchFamily="34" charset="-122"/>
              </a:rPr>
              <a:t>招生对象</a:t>
            </a:r>
            <a:endParaRPr lang="zh-CN" altLang="en-US" sz="2200" b="1" dirty="0">
              <a:latin typeface="宋体" panose="02010600030101010101" pitchFamily="2" charset="-122"/>
              <a:ea typeface="微软雅黑" panose="020B0503020204020204" pitchFamily="34" charset="-122"/>
            </a:endParaRPr>
          </a:p>
        </p:txBody>
      </p:sp>
      <p:sp>
        <p:nvSpPr>
          <p:cNvPr id="81926" name="任意多边形 6"/>
          <p:cNvSpPr/>
          <p:nvPr/>
        </p:nvSpPr>
        <p:spPr>
          <a:xfrm>
            <a:off x="2843213" y="2708275"/>
            <a:ext cx="1711325" cy="2111375"/>
          </a:xfrm>
          <a:custGeom>
            <a:avLst/>
            <a:gdLst>
              <a:gd name="txL" fmla="*/ 0 w 1710887"/>
              <a:gd name="txT" fmla="*/ 0 h 2111188"/>
              <a:gd name="txR" fmla="*/ 1710887 w 1710887"/>
              <a:gd name="txB" fmla="*/ 2111188 h 2111188"/>
            </a:gdLst>
            <a:ahLst/>
            <a:cxnLst>
              <a:cxn ang="0">
                <a:pos x="1055864" y="0"/>
              </a:cxn>
              <a:cxn ang="0">
                <a:pos x="1646207" y="180295"/>
              </a:cxn>
              <a:cxn ang="0">
                <a:pos x="1711325" y="228980"/>
              </a:cxn>
              <a:cxn ang="0">
                <a:pos x="1672588" y="257942"/>
              </a:cxn>
              <a:cxn ang="0">
                <a:pos x="1288352" y="1072561"/>
              </a:cxn>
              <a:cxn ang="0">
                <a:pos x="1672588" y="1887180"/>
              </a:cxn>
              <a:cxn ang="0">
                <a:pos x="1688756" y="1899268"/>
              </a:cxn>
              <a:cxn ang="0">
                <a:pos x="1646207" y="1931080"/>
              </a:cxn>
              <a:cxn ang="0">
                <a:pos x="1055864" y="2111375"/>
              </a:cxn>
              <a:cxn ang="0">
                <a:pos x="0" y="1055688"/>
              </a:cxn>
              <a:cxn ang="0">
                <a:pos x="1055864" y="0"/>
              </a:cxn>
            </a:cxnLst>
            <a:rect l="txL" t="txT" r="txR" b="txB"/>
            <a:pathLst>
              <a:path w="1710887" h="2111188">
                <a:moveTo>
                  <a:pt x="1055594" y="0"/>
                </a:moveTo>
                <a:cubicBezTo>
                  <a:pt x="1274215" y="0"/>
                  <a:pt x="1477313" y="66460"/>
                  <a:pt x="1645786" y="180279"/>
                </a:cubicBezTo>
                <a:lnTo>
                  <a:pt x="1710887" y="228960"/>
                </a:lnTo>
                <a:lnTo>
                  <a:pt x="1672160" y="257919"/>
                </a:lnTo>
                <a:cubicBezTo>
                  <a:pt x="1437558" y="451530"/>
                  <a:pt x="1288022" y="744535"/>
                  <a:pt x="1288022" y="1072466"/>
                </a:cubicBezTo>
                <a:cubicBezTo>
                  <a:pt x="1288022" y="1400397"/>
                  <a:pt x="1437558" y="1693402"/>
                  <a:pt x="1672160" y="1887013"/>
                </a:cubicBezTo>
                <a:lnTo>
                  <a:pt x="1688324" y="1899100"/>
                </a:lnTo>
                <a:lnTo>
                  <a:pt x="1645786" y="1930909"/>
                </a:lnTo>
                <a:cubicBezTo>
                  <a:pt x="1477313" y="2044728"/>
                  <a:pt x="1274215" y="2111188"/>
                  <a:pt x="1055594" y="2111188"/>
                </a:cubicBezTo>
                <a:cubicBezTo>
                  <a:pt x="472606" y="2111188"/>
                  <a:pt x="0" y="1638582"/>
                  <a:pt x="0" y="1055594"/>
                </a:cubicBezTo>
                <a:cubicBezTo>
                  <a:pt x="0" y="472606"/>
                  <a:pt x="472606" y="0"/>
                  <a:pt x="1055594" y="0"/>
                </a:cubicBezTo>
                <a:close/>
              </a:path>
            </a:pathLst>
          </a:custGeom>
          <a:solidFill>
            <a:srgbClr val="63BED7"/>
          </a:solidFill>
          <a:ln w="38100" cap="flat" cmpd="sng">
            <a:solidFill>
              <a:srgbClr val="FFFFFF"/>
            </a:solidFill>
            <a:prstDash val="solid"/>
            <a:round/>
            <a:headEnd type="none" w="med" len="med"/>
            <a:tailEnd type="none" w="med" len="med"/>
          </a:ln>
        </p:spPr>
        <p:txBody>
          <a:bodyPr lIns="216000" rIns="288000" anchor="ctr"/>
          <a:p>
            <a:pPr lvl="0" eaLnBrk="1" hangingPunct="1"/>
            <a:r>
              <a:rPr lang="zh-CN" altLang="en-US" sz="2000" b="1" dirty="0">
                <a:solidFill>
                  <a:srgbClr val="FFFFFF"/>
                </a:solidFill>
                <a:latin typeface="宋体" panose="02010600030101010101" pitchFamily="2" charset="-122"/>
                <a:ea typeface="微软雅黑" panose="020B0503020204020204" pitchFamily="34" charset="-122"/>
              </a:rPr>
              <a:t>单位人</a:t>
            </a:r>
            <a:endParaRPr lang="zh-CN" altLang="en-US" sz="2000" b="1" dirty="0">
              <a:solidFill>
                <a:srgbClr val="FFFFFF"/>
              </a:solidFill>
              <a:latin typeface="宋体" panose="02010600030101010101" pitchFamily="2" charset="-122"/>
              <a:ea typeface="微软雅黑" panose="020B0503020204020204" pitchFamily="34" charset="-122"/>
            </a:endParaRPr>
          </a:p>
        </p:txBody>
      </p:sp>
      <p:sp>
        <p:nvSpPr>
          <p:cNvPr id="81927" name="任意多边形 7"/>
          <p:cNvSpPr/>
          <p:nvPr/>
        </p:nvSpPr>
        <p:spPr>
          <a:xfrm>
            <a:off x="4572000" y="2708275"/>
            <a:ext cx="1711325" cy="2111375"/>
          </a:xfrm>
          <a:custGeom>
            <a:avLst/>
            <a:gdLst>
              <a:gd name="txL" fmla="*/ 0 w 1710886"/>
              <a:gd name="txT" fmla="*/ 0 h 2111188"/>
              <a:gd name="txR" fmla="*/ 1710886 w 1710886"/>
              <a:gd name="txB" fmla="*/ 2111188 h 2111188"/>
            </a:gdLst>
            <a:ahLst/>
            <a:cxnLst>
              <a:cxn ang="0">
                <a:pos x="655460" y="0"/>
              </a:cxn>
              <a:cxn ang="0">
                <a:pos x="1711325" y="1055688"/>
              </a:cxn>
              <a:cxn ang="0">
                <a:pos x="655460" y="2111375"/>
              </a:cxn>
              <a:cxn ang="0">
                <a:pos x="65117" y="1931080"/>
              </a:cxn>
              <a:cxn ang="0">
                <a:pos x="0" y="1882395"/>
              </a:cxn>
              <a:cxn ang="0">
                <a:pos x="38736" y="1853433"/>
              </a:cxn>
              <a:cxn ang="0">
                <a:pos x="422973" y="1038814"/>
              </a:cxn>
              <a:cxn ang="0">
                <a:pos x="38736" y="224195"/>
              </a:cxn>
              <a:cxn ang="0">
                <a:pos x="22569" y="212107"/>
              </a:cxn>
              <a:cxn ang="0">
                <a:pos x="65117" y="180295"/>
              </a:cxn>
              <a:cxn ang="0">
                <a:pos x="655460" y="0"/>
              </a:cxn>
            </a:cxnLst>
            <a:rect l="txL" t="txT" r="txR" b="txB"/>
            <a:pathLst>
              <a:path w="1710886" h="2111188">
                <a:moveTo>
                  <a:pt x="655292" y="0"/>
                </a:moveTo>
                <a:cubicBezTo>
                  <a:pt x="1238280" y="0"/>
                  <a:pt x="1710886" y="472606"/>
                  <a:pt x="1710886" y="1055594"/>
                </a:cubicBezTo>
                <a:cubicBezTo>
                  <a:pt x="1710886" y="1638582"/>
                  <a:pt x="1238280" y="2111188"/>
                  <a:pt x="655292" y="2111188"/>
                </a:cubicBezTo>
                <a:cubicBezTo>
                  <a:pt x="436672" y="2111188"/>
                  <a:pt x="233574" y="2044728"/>
                  <a:pt x="65100" y="1930909"/>
                </a:cubicBezTo>
                <a:lnTo>
                  <a:pt x="0" y="1882228"/>
                </a:lnTo>
                <a:lnTo>
                  <a:pt x="38726" y="1853269"/>
                </a:lnTo>
                <a:cubicBezTo>
                  <a:pt x="273329" y="1659658"/>
                  <a:pt x="422864" y="1366653"/>
                  <a:pt x="422864" y="1038722"/>
                </a:cubicBezTo>
                <a:cubicBezTo>
                  <a:pt x="422864" y="710791"/>
                  <a:pt x="273329" y="417786"/>
                  <a:pt x="38726" y="224175"/>
                </a:cubicBezTo>
                <a:lnTo>
                  <a:pt x="22563" y="212088"/>
                </a:lnTo>
                <a:lnTo>
                  <a:pt x="65100" y="180279"/>
                </a:lnTo>
                <a:cubicBezTo>
                  <a:pt x="233574" y="66460"/>
                  <a:pt x="436672" y="0"/>
                  <a:pt x="655292" y="0"/>
                </a:cubicBezTo>
                <a:close/>
              </a:path>
            </a:pathLst>
          </a:custGeom>
          <a:solidFill>
            <a:srgbClr val="4FCDC1"/>
          </a:solidFill>
          <a:ln w="38100" cap="flat" cmpd="sng">
            <a:solidFill>
              <a:srgbClr val="FFFFFF"/>
            </a:solidFill>
            <a:prstDash val="solid"/>
            <a:round/>
            <a:headEnd type="none" w="med" len="med"/>
            <a:tailEnd type="none" w="med" len="med"/>
          </a:ln>
        </p:spPr>
        <p:txBody>
          <a:bodyPr lIns="504000" rIns="180000" anchor="ctr"/>
          <a:p>
            <a:pPr lvl="0" eaLnBrk="1" hangingPunct="1"/>
            <a:r>
              <a:rPr lang="zh-CN" altLang="en-US" sz="2000" b="1" dirty="0">
                <a:solidFill>
                  <a:srgbClr val="FFFFFF"/>
                </a:solidFill>
                <a:latin typeface="宋体" panose="02010600030101010101" pitchFamily="2" charset="-122"/>
                <a:ea typeface="微软雅黑" panose="020B0503020204020204" pitchFamily="34" charset="-122"/>
              </a:rPr>
              <a:t>社会人</a:t>
            </a:r>
            <a:endParaRPr lang="zh-CN" altLang="en-US" sz="2000" b="1" dirty="0">
              <a:solidFill>
                <a:srgbClr val="FFFFFF"/>
              </a:solidFill>
              <a:latin typeface="宋体" panose="02010600030101010101" pitchFamily="2" charset="-122"/>
              <a:ea typeface="微软雅黑" panose="020B0503020204020204" pitchFamily="34" charset="-122"/>
            </a:endParaRPr>
          </a:p>
        </p:txBody>
      </p:sp>
      <p:sp>
        <p:nvSpPr>
          <p:cNvPr id="81928" name="文本框 81927"/>
          <p:cNvSpPr txBox="1"/>
          <p:nvPr/>
        </p:nvSpPr>
        <p:spPr>
          <a:xfrm>
            <a:off x="250825" y="476250"/>
            <a:ext cx="865188" cy="641350"/>
          </a:xfrm>
          <a:prstGeom prst="rect">
            <a:avLst/>
          </a:prstGeom>
          <a:noFill/>
          <a:ln w="9525">
            <a:noFill/>
          </a:ln>
        </p:spPr>
        <p:txBody>
          <a:bodyPr>
            <a:spAutoFit/>
          </a:bodyPr>
          <a:p>
            <a:pPr lvl="0">
              <a:spcBef>
                <a:spcPct val="50000"/>
              </a:spcBef>
            </a:pPr>
            <a:r>
              <a:rPr lang="en-US" altLang="zh-CN" sz="3600" b="0">
                <a:solidFill>
                  <a:schemeClr val="bg1"/>
                </a:solidFill>
                <a:latin typeface="Calibri" panose="020F0502020204030204" pitchFamily="34" charset="0"/>
                <a:ea typeface="宋体" panose="02010600030101010101" pitchFamily="2" charset="-122"/>
              </a:rPr>
              <a:t>1.4</a:t>
            </a:r>
            <a:endParaRPr lang="en-US" altLang="zh-CN" sz="3600" b="0">
              <a:solidFill>
                <a:schemeClr val="bg1"/>
              </a:solidFill>
              <a:latin typeface="Calibri" panose="020F0502020204030204" pitchFamily="34" charset="0"/>
              <a:ea typeface="宋体" panose="02010600030101010101" pitchFamily="2" charset="-122"/>
            </a:endParaRPr>
          </a:p>
        </p:txBody>
      </p:sp>
      <p:sp>
        <p:nvSpPr>
          <p:cNvPr id="81929" name="文本框 81928"/>
          <p:cNvSpPr txBox="1"/>
          <p:nvPr/>
        </p:nvSpPr>
        <p:spPr>
          <a:xfrm>
            <a:off x="1763713" y="404813"/>
            <a:ext cx="5472112" cy="733425"/>
          </a:xfrm>
          <a:prstGeom prst="rect">
            <a:avLst/>
          </a:prstGeom>
          <a:noFill/>
          <a:ln w="9525">
            <a:noFill/>
          </a:ln>
        </p:spPr>
        <p:txBody>
          <a:bodyPr>
            <a:spAutoFit/>
          </a:bodyPr>
          <a:p>
            <a:pPr lvl="0">
              <a:lnSpc>
                <a:spcPct val="150000"/>
              </a:lnSpc>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招生对象</a:t>
            </a:r>
            <a:endParaRPr lang="zh-CN" altLang="en-US" sz="2800" b="1" dirty="0">
              <a:solidFill>
                <a:srgbClr val="0F6FC6"/>
              </a:solidFill>
              <a:latin typeface="Calibri" panose="020F0502020204030204" pitchFamily="34" charset="0"/>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77"/>
          <p:cNvSpPr/>
          <p:nvPr/>
        </p:nvSpPr>
        <p:spPr>
          <a:xfrm>
            <a:off x="8027988" y="1844675"/>
            <a:ext cx="677863" cy="1069975"/>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583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连接符 4"/>
          <p:cNvCxnSpPr/>
          <p:nvPr/>
        </p:nvCxnSpPr>
        <p:spPr>
          <a:xfrm>
            <a:off x="0" y="2924175"/>
            <a:ext cx="9144000" cy="0"/>
          </a:xfrm>
          <a:prstGeom prst="line">
            <a:avLst/>
          </a:prstGeom>
          <a:ln>
            <a:solidFill>
              <a:srgbClr val="AB97DD"/>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71550" y="3068638"/>
            <a:ext cx="7515225" cy="1849438"/>
          </a:xfrm>
          <a:prstGeom prst="rect">
            <a:avLst/>
          </a:prstGeom>
          <a:noFill/>
        </p:spPr>
        <p:txBody>
          <a:bodyPr>
            <a:spAutoFit/>
          </a:bodyPr>
          <a:p>
            <a:pPr lvl="0" eaLnBrk="1" hangingPunct="1">
              <a:spcBef>
                <a:spcPct val="20000"/>
              </a:spcBef>
            </a:pPr>
            <a:r>
              <a:rPr lang="zh-CN" altLang="en-US" sz="3600" b="0" dirty="0">
                <a:latin typeface="楷体" panose="02010609060101010101" pitchFamily="49" charset="-122"/>
                <a:ea typeface="楷体" panose="02010609060101010101" pitchFamily="49" charset="-122"/>
              </a:rPr>
              <a:t> 住院医师经过规范化培训，要达到卫计委规定的主治医师水平。</a:t>
            </a:r>
            <a:endParaRPr lang="zh-CN" altLang="en-US" sz="3600" b="0" dirty="0">
              <a:latin typeface="楷体" panose="02010609060101010101" pitchFamily="49" charset="-122"/>
              <a:ea typeface="楷体" panose="02010609060101010101" pitchFamily="49" charset="-122"/>
            </a:endParaRPr>
          </a:p>
          <a:p>
            <a:pPr lvl="0" eaLnBrk="1" hangingPunct="1">
              <a:spcBef>
                <a:spcPct val="20000"/>
              </a:spcBef>
            </a:pPr>
            <a:endParaRPr lang="zh-CN" altLang="en-US" sz="3600" b="0" dirty="0">
              <a:latin typeface="楷体" panose="02010609060101010101" pitchFamily="49" charset="-122"/>
              <a:ea typeface="楷体" panose="02010609060101010101" pitchFamily="49" charset="-122"/>
            </a:endParaRPr>
          </a:p>
        </p:txBody>
      </p:sp>
      <p:sp>
        <p:nvSpPr>
          <p:cNvPr id="234502" name="矩形 234501"/>
          <p:cNvSpPr/>
          <p:nvPr/>
        </p:nvSpPr>
        <p:spPr>
          <a:xfrm>
            <a:off x="179388" y="549275"/>
            <a:ext cx="936625" cy="457200"/>
          </a:xfrm>
          <a:prstGeom prst="rect">
            <a:avLst/>
          </a:prstGeom>
          <a:noFill/>
          <a:ln w="9525">
            <a:noFill/>
          </a:ln>
        </p:spPr>
        <p:txBody>
          <a:bodyPr>
            <a:spAutoFit/>
          </a:bodyPr>
          <a:p>
            <a:pPr lvl="0"/>
            <a:r>
              <a:rPr lang="en-US" altLang="zh-CN" sz="2400" b="1">
                <a:solidFill>
                  <a:schemeClr val="bg1"/>
                </a:solidFill>
                <a:latin typeface="Calibri" panose="020F0502020204030204" pitchFamily="34" charset="0"/>
                <a:ea typeface="宋体" panose="02010600030101010101" pitchFamily="2" charset="-122"/>
              </a:rPr>
              <a:t>1.5</a:t>
            </a:r>
            <a:endParaRPr lang="en-US" altLang="zh-CN" sz="2400" b="1">
              <a:solidFill>
                <a:schemeClr val="bg1"/>
              </a:solidFill>
              <a:latin typeface="Calibri" panose="020F0502020204030204" pitchFamily="34" charset="0"/>
              <a:ea typeface="宋体" panose="02010600030101010101" pitchFamily="2" charset="-122"/>
            </a:endParaRPr>
          </a:p>
        </p:txBody>
      </p:sp>
      <p:sp>
        <p:nvSpPr>
          <p:cNvPr id="234503" name="矩形 234502"/>
          <p:cNvSpPr/>
          <p:nvPr/>
        </p:nvSpPr>
        <p:spPr>
          <a:xfrm>
            <a:off x="1547813" y="620713"/>
            <a:ext cx="7596187" cy="519112"/>
          </a:xfrm>
          <a:prstGeom prst="rect">
            <a:avLst/>
          </a:prstGeom>
          <a:noFill/>
          <a:ln w="9525">
            <a:noFill/>
          </a:ln>
        </p:spPr>
        <p:txBody>
          <a:bodyPr>
            <a:spAutoFit/>
          </a:bodyPr>
          <a:p>
            <a:pPr lvl="0"/>
            <a:r>
              <a:rPr lang="zh-CN" altLang="en-US" sz="2800" b="1" dirty="0">
                <a:solidFill>
                  <a:srgbClr val="0F6FC6"/>
                </a:solidFill>
                <a:latin typeface="Calibri" panose="020F0502020204030204" pitchFamily="34" charset="0"/>
                <a:ea typeface="微软雅黑" panose="020B0503020204020204" pitchFamily="34" charset="-122"/>
              </a:rPr>
              <a:t>培训目标</a:t>
            </a:r>
            <a:endParaRPr lang="zh-CN" altLang="en-US" sz="2800" b="1" dirty="0">
              <a:solidFill>
                <a:srgbClr val="0F6FC6"/>
              </a:solidFill>
              <a:latin typeface="Calibri" panose="020F0502020204030204" pitchFamily="34" charset="0"/>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矩形 236545"/>
          <p:cNvSpPr/>
          <p:nvPr/>
        </p:nvSpPr>
        <p:spPr>
          <a:xfrm>
            <a:off x="179388" y="549275"/>
            <a:ext cx="704850" cy="579438"/>
          </a:xfrm>
          <a:prstGeom prst="rect">
            <a:avLst/>
          </a:prstGeom>
          <a:noFill/>
          <a:ln w="9525">
            <a:noFill/>
          </a:ln>
        </p:spPr>
        <p:txBody>
          <a:bodyPr wrap="none" anchor="t">
            <a:spAutoFit/>
          </a:bodyPr>
          <a:p>
            <a:pPr lvl="0"/>
            <a:r>
              <a:rPr lang="en-US" altLang="zh-CN" sz="3200" b="1">
                <a:solidFill>
                  <a:schemeClr val="bg1"/>
                </a:solidFill>
                <a:latin typeface="Calibri" panose="020F0502020204030204" pitchFamily="34" charset="0"/>
                <a:ea typeface="楷体" panose="02010609060101010101" pitchFamily="49" charset="-122"/>
              </a:rPr>
              <a:t>1.6</a:t>
            </a:r>
            <a:endParaRPr lang="en-US" altLang="zh-CN" sz="3200" b="1">
              <a:solidFill>
                <a:schemeClr val="bg1"/>
              </a:solidFill>
              <a:latin typeface="Calibri" panose="020F0502020204030204" pitchFamily="34" charset="0"/>
              <a:ea typeface="楷体" panose="02010609060101010101" pitchFamily="49" charset="-122"/>
            </a:endParaRPr>
          </a:p>
        </p:txBody>
      </p:sp>
      <p:sp>
        <p:nvSpPr>
          <p:cNvPr id="236547" name="矩形 236546"/>
          <p:cNvSpPr/>
          <p:nvPr/>
        </p:nvSpPr>
        <p:spPr>
          <a:xfrm>
            <a:off x="1619250" y="506413"/>
            <a:ext cx="2317750" cy="757237"/>
          </a:xfrm>
          <a:prstGeom prst="rect">
            <a:avLst/>
          </a:prstGeom>
          <a:noFill/>
          <a:ln w="9525">
            <a:noFill/>
          </a:ln>
        </p:spPr>
        <p:txBody>
          <a:bodyPr wrap="none" tIns="165048" bIns="165048" anchor="ctr">
            <a:spAutoFit/>
          </a:bodyPr>
          <a:p>
            <a:pPr lvl="0"/>
            <a:r>
              <a:rPr lang="zh-CN" altLang="en-US" sz="2800" b="1" dirty="0">
                <a:solidFill>
                  <a:srgbClr val="0F6FC6"/>
                </a:solidFill>
                <a:latin typeface="Calibri" panose="020F0502020204030204" pitchFamily="34" charset="0"/>
                <a:ea typeface="微软雅黑" panose="020B0503020204020204" pitchFamily="34" charset="-122"/>
              </a:rPr>
              <a:t>住院医师考核</a:t>
            </a:r>
            <a:endParaRPr lang="zh-CN" altLang="en-US" sz="2800" b="1" dirty="0">
              <a:solidFill>
                <a:srgbClr val="0F6FC6"/>
              </a:solidFill>
              <a:latin typeface="Calibri" panose="020F0502020204030204" pitchFamily="34" charset="0"/>
              <a:ea typeface="微软雅黑" panose="020B0503020204020204" pitchFamily="34" charset="-122"/>
            </a:endParaRPr>
          </a:p>
        </p:txBody>
      </p:sp>
      <p:sp>
        <p:nvSpPr>
          <p:cNvPr id="20" name="矩形 77"/>
          <p:cNvSpPr/>
          <p:nvPr/>
        </p:nvSpPr>
        <p:spPr>
          <a:xfrm>
            <a:off x="8027988" y="1125538"/>
            <a:ext cx="865188" cy="709613"/>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583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文本框 1"/>
          <p:cNvSpPr txBox="1"/>
          <p:nvPr/>
        </p:nvSpPr>
        <p:spPr>
          <a:xfrm>
            <a:off x="179388" y="2133600"/>
            <a:ext cx="8964613" cy="2860675"/>
          </a:xfrm>
          <a:prstGeom prst="rect">
            <a:avLst/>
          </a:prstGeom>
          <a:noFill/>
        </p:spPr>
        <p:txBody>
          <a:bodyPr>
            <a:spAutoFit/>
          </a:bodyPr>
          <a:p>
            <a:pPr lvl="0"/>
            <a:r>
              <a:rPr lang="zh-CN" altLang="en-US" sz="2800" b="0" dirty="0">
                <a:latin typeface="楷体" panose="02010609060101010101" pitchFamily="49" charset="-122"/>
                <a:ea typeface="楷体" panose="02010609060101010101" pitchFamily="49" charset="-122"/>
              </a:rPr>
              <a:t>考核项目</a:t>
            </a:r>
            <a:endParaRPr lang="zh-CN" altLang="en-US" sz="2800" b="0" dirty="0">
              <a:latin typeface="楷体" panose="02010609060101010101" pitchFamily="49" charset="-122"/>
              <a:ea typeface="楷体" panose="02010609060101010101" pitchFamily="49" charset="-122"/>
            </a:endParaRPr>
          </a:p>
          <a:p>
            <a:pPr lvl="0"/>
            <a:r>
              <a:rPr lang="zh-CN" altLang="en-US" sz="2800" b="0" dirty="0">
                <a:latin typeface="楷体" panose="02010609060101010101" pitchFamily="49" charset="-122"/>
                <a:ea typeface="楷体" panose="02010609060101010101" pitchFamily="49" charset="-122"/>
              </a:rPr>
              <a:t>政治思想、医德医风，完成大纲要求的临床实践时间、病种和病例、医学理论、临床技能、病历质量、专业外语、临床科研能力、临床教学能力等。</a:t>
            </a:r>
            <a:endParaRPr lang="zh-CN" altLang="en-US" sz="2800" b="0" dirty="0">
              <a:latin typeface="楷体" panose="02010609060101010101" pitchFamily="49" charset="-122"/>
              <a:ea typeface="楷体" panose="02010609060101010101" pitchFamily="49" charset="-122"/>
            </a:endParaRPr>
          </a:p>
          <a:p>
            <a:pPr lvl="0" eaLnBrk="1" hangingPunct="1">
              <a:spcBef>
                <a:spcPct val="20000"/>
              </a:spcBef>
              <a:buChar char="•"/>
            </a:pPr>
            <a:endParaRPr lang="zh-CN" altLang="en-US" sz="2800" b="0" dirty="0">
              <a:latin typeface="楷体" panose="02010609060101010101" pitchFamily="49" charset="-122"/>
              <a:ea typeface="楷体" panose="02010609060101010101" pitchFamily="49" charset="-122"/>
            </a:endParaRPr>
          </a:p>
          <a:p>
            <a:pPr lvl="0">
              <a:lnSpc>
                <a:spcPct val="150000"/>
              </a:lnSpc>
            </a:pPr>
            <a:endParaRPr lang="zh-CN" altLang="en-US" sz="2400" b="0" dirty="0">
              <a:latin typeface="楷体" panose="02010609060101010101" pitchFamily="49" charset="-122"/>
              <a:ea typeface="楷体" panose="02010609060101010101" pitchFamily="49" charset="-122"/>
            </a:endParaRPr>
          </a:p>
        </p:txBody>
      </p:sp>
      <p:cxnSp>
        <p:nvCxnSpPr>
          <p:cNvPr id="5" name="直接连接符 4"/>
          <p:cNvCxnSpPr/>
          <p:nvPr/>
        </p:nvCxnSpPr>
        <p:spPr>
          <a:xfrm>
            <a:off x="0" y="1844675"/>
            <a:ext cx="9144000" cy="0"/>
          </a:xfrm>
          <a:prstGeom prst="line">
            <a:avLst/>
          </a:prstGeom>
          <a:ln>
            <a:solidFill>
              <a:srgbClr val="AB97D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MH_Other_1"/>
          <p:cNvSpPr/>
          <p:nvPr>
            <p:custDataLst>
              <p:tags r:id="rId1"/>
            </p:custDataLst>
          </p:nvPr>
        </p:nvSpPr>
        <p:spPr>
          <a:xfrm>
            <a:off x="1874192" y="1678927"/>
            <a:ext cx="5184576" cy="2013904"/>
          </a:xfrm>
          <a:prstGeom prst="ellipse">
            <a:avLst/>
          </a:prstGeom>
          <a:noFill/>
          <a:ln w="254000">
            <a:gradFill>
              <a:gsLst>
                <a:gs pos="0">
                  <a:srgbClr val="A7A7A7"/>
                </a:gs>
                <a:gs pos="100000">
                  <a:srgbClr val="696969"/>
                </a:gs>
              </a:gsLst>
              <a:lin ang="5400000" scaled="0"/>
            </a:gra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MH_Other_2"/>
          <p:cNvSpPr/>
          <p:nvPr>
            <p:custDataLst>
              <p:tags r:id="rId2"/>
            </p:custDataLst>
          </p:nvPr>
        </p:nvSpPr>
        <p:spPr>
          <a:xfrm>
            <a:off x="1832485" y="2269252"/>
            <a:ext cx="1071503" cy="215943"/>
          </a:xfrm>
          <a:prstGeom prst="ellipse">
            <a:avLst/>
          </a:prstGeom>
          <a:gradFill flip="none" rotWithShape="1">
            <a:gsLst>
              <a:gs pos="97000">
                <a:schemeClr val="tx1">
                  <a:alpha val="0"/>
                </a:schemeClr>
              </a:gs>
              <a:gs pos="0">
                <a:schemeClr val="tx1">
                  <a:alpha val="5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MH_Other_3"/>
          <p:cNvSpPr/>
          <p:nvPr>
            <p:custDataLst>
              <p:tags r:id="rId3"/>
            </p:custDataLst>
          </p:nvPr>
        </p:nvSpPr>
        <p:spPr>
          <a:xfrm>
            <a:off x="3870950" y="3207233"/>
            <a:ext cx="1628494" cy="304979"/>
          </a:xfrm>
          <a:prstGeom prst="ellipse">
            <a:avLst/>
          </a:prstGeom>
          <a:gradFill flip="none" rotWithShape="1">
            <a:gsLst>
              <a:gs pos="97000">
                <a:schemeClr val="tx1">
                  <a:alpha val="0"/>
                </a:schemeClr>
              </a:gs>
              <a:gs pos="0">
                <a:schemeClr val="tx1">
                  <a:alpha val="5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MH_Other_4"/>
          <p:cNvSpPr/>
          <p:nvPr>
            <p:custDataLst>
              <p:tags r:id="rId4"/>
            </p:custDataLst>
          </p:nvPr>
        </p:nvSpPr>
        <p:spPr>
          <a:xfrm>
            <a:off x="6488060" y="2534805"/>
            <a:ext cx="1330458" cy="249164"/>
          </a:xfrm>
          <a:prstGeom prst="ellipse">
            <a:avLst/>
          </a:prstGeom>
          <a:gradFill flip="none" rotWithShape="1">
            <a:gsLst>
              <a:gs pos="97000">
                <a:schemeClr val="tx1">
                  <a:alpha val="0"/>
                </a:schemeClr>
              </a:gs>
              <a:gs pos="0">
                <a:schemeClr val="tx1">
                  <a:alpha val="5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24" name="MH_SubTitle_2"/>
          <p:cNvSpPr>
            <a:spLocks noChangeArrowheads="1"/>
          </p:cNvSpPr>
          <p:nvPr>
            <p:custDataLst>
              <p:tags r:id="rId5"/>
            </p:custDataLst>
          </p:nvPr>
        </p:nvSpPr>
        <p:spPr bwMode="auto">
          <a:xfrm>
            <a:off x="6488113" y="1416050"/>
            <a:ext cx="1243013" cy="1243013"/>
          </a:xfrm>
          <a:prstGeom prst="ellipse">
            <a:avLst/>
          </a:prstGeom>
          <a:gradFill rotWithShape="1">
            <a:gsLst>
              <a:gs pos="0">
                <a:srgbClr val="FFFFFF"/>
              </a:gs>
              <a:gs pos="100000">
                <a:srgbClr val="A7A7A7"/>
              </a:gs>
            </a:gsLst>
            <a:path path="shape">
              <a:fillToRect l="50000" t="50000" r="50000" b="50000"/>
            </a:path>
          </a:gradFill>
          <a:ln w="9525">
            <a:noFill/>
            <a:round/>
          </a:ln>
          <a:effectLst/>
        </p:spPr>
        <p:txBody>
          <a:bodyPr anchor="ctr"/>
          <a:p>
            <a:pPr lvl="0" algn="ctr" eaLnBrk="1" hangingPunct="1">
              <a:lnSpc>
                <a:spcPct val="120000"/>
              </a:lnSpc>
            </a:pPr>
            <a:r>
              <a:rPr lang="zh-CN" altLang="en-US" b="0" dirty="0">
                <a:solidFill>
                  <a:srgbClr val="696969"/>
                </a:solidFill>
                <a:latin typeface="Arial" panose="020B0604020202020204" pitchFamily="34" charset="0"/>
                <a:ea typeface="微软雅黑" panose="020B0503020204020204" pitchFamily="34" charset="-122"/>
              </a:rPr>
              <a:t>阶段</a:t>
            </a:r>
            <a:endParaRPr lang="zh-CN" altLang="en-US" b="0" dirty="0">
              <a:solidFill>
                <a:srgbClr val="696969"/>
              </a:solidFill>
              <a:latin typeface="Arial" panose="020B0604020202020204" pitchFamily="34" charset="0"/>
              <a:ea typeface="微软雅黑" panose="020B0503020204020204" pitchFamily="34" charset="-122"/>
            </a:endParaRPr>
          </a:p>
          <a:p>
            <a:pPr lvl="0" algn="ctr" eaLnBrk="1" hangingPunct="1">
              <a:lnSpc>
                <a:spcPct val="120000"/>
              </a:lnSpc>
            </a:pPr>
            <a:r>
              <a:rPr lang="zh-CN" altLang="en-US" b="0" dirty="0">
                <a:solidFill>
                  <a:srgbClr val="696969"/>
                </a:solidFill>
                <a:latin typeface="Arial" panose="020B0604020202020204" pitchFamily="34" charset="0"/>
                <a:ea typeface="微软雅黑" panose="020B0503020204020204" pitchFamily="34" charset="-122"/>
              </a:rPr>
              <a:t>考核</a:t>
            </a:r>
            <a:endParaRPr lang="zh-CN" altLang="en-US" b="0" dirty="0">
              <a:solidFill>
                <a:srgbClr val="696969"/>
              </a:solidFill>
              <a:latin typeface="Arial" panose="020B0604020202020204" pitchFamily="34" charset="0"/>
              <a:ea typeface="微软雅黑" panose="020B0503020204020204" pitchFamily="34" charset="-122"/>
            </a:endParaRPr>
          </a:p>
        </p:txBody>
      </p:sp>
      <p:sp>
        <p:nvSpPr>
          <p:cNvPr id="14" name="MH_SubTitle_3"/>
          <p:cNvSpPr>
            <a:spLocks noChangeArrowheads="1"/>
          </p:cNvSpPr>
          <p:nvPr>
            <p:custDataLst>
              <p:tags r:id="rId6"/>
            </p:custDataLst>
          </p:nvPr>
        </p:nvSpPr>
        <p:spPr bwMode="auto">
          <a:xfrm>
            <a:off x="1835150" y="1341438"/>
            <a:ext cx="1046163" cy="1047750"/>
          </a:xfrm>
          <a:prstGeom prst="ellipse">
            <a:avLst/>
          </a:prstGeom>
          <a:gradFill rotWithShape="1">
            <a:gsLst>
              <a:gs pos="0">
                <a:srgbClr val="FFFFFF"/>
              </a:gs>
              <a:gs pos="100000">
                <a:srgbClr val="A7A7A7"/>
              </a:gs>
            </a:gsLst>
            <a:path path="shape">
              <a:fillToRect l="50000" t="50000" r="50000" b="50000"/>
            </a:path>
          </a:gradFill>
          <a:ln w="9525">
            <a:noFill/>
            <a:round/>
          </a:ln>
          <a:effectLst/>
        </p:spPr>
        <p:txBody>
          <a:bodyPr anchor="ctr"/>
          <a:p>
            <a:pPr lvl="0" algn="ctr" eaLnBrk="1" hangingPunct="1">
              <a:lnSpc>
                <a:spcPct val="120000"/>
              </a:lnSpc>
            </a:pPr>
            <a:r>
              <a:rPr lang="zh-CN" altLang="en-US" sz="1400" b="0" dirty="0">
                <a:solidFill>
                  <a:srgbClr val="696969"/>
                </a:solidFill>
                <a:latin typeface="Arial" panose="020B0604020202020204" pitchFamily="34" charset="0"/>
                <a:ea typeface="微软雅黑" panose="020B0503020204020204" pitchFamily="34" charset="-122"/>
              </a:rPr>
              <a:t>轮转</a:t>
            </a:r>
            <a:endParaRPr lang="zh-CN" altLang="en-US" sz="1400" b="0" dirty="0">
              <a:solidFill>
                <a:srgbClr val="696969"/>
              </a:solidFill>
              <a:latin typeface="Arial" panose="020B0604020202020204" pitchFamily="34" charset="0"/>
              <a:ea typeface="微软雅黑" panose="020B0503020204020204" pitchFamily="34" charset="-122"/>
            </a:endParaRPr>
          </a:p>
          <a:p>
            <a:pPr lvl="0" algn="ctr" eaLnBrk="1" hangingPunct="1">
              <a:lnSpc>
                <a:spcPct val="120000"/>
              </a:lnSpc>
            </a:pPr>
            <a:r>
              <a:rPr lang="zh-CN" altLang="en-US" sz="1400" b="0" dirty="0">
                <a:solidFill>
                  <a:srgbClr val="696969"/>
                </a:solidFill>
                <a:latin typeface="Arial" panose="020B0604020202020204" pitchFamily="34" charset="0"/>
                <a:ea typeface="微软雅黑" panose="020B0503020204020204" pitchFamily="34" charset="-122"/>
              </a:rPr>
              <a:t>考核</a:t>
            </a:r>
            <a:endParaRPr lang="zh-CN" altLang="en-US" sz="1400" b="0" dirty="0">
              <a:solidFill>
                <a:srgbClr val="696969"/>
              </a:solidFill>
              <a:latin typeface="Arial" panose="020B0604020202020204" pitchFamily="34" charset="0"/>
              <a:ea typeface="微软雅黑" panose="020B0503020204020204" pitchFamily="34" charset="-122"/>
            </a:endParaRPr>
          </a:p>
        </p:txBody>
      </p:sp>
      <p:sp>
        <p:nvSpPr>
          <p:cNvPr id="16" name="MH_SubTitle_1"/>
          <p:cNvSpPr>
            <a:spLocks noChangeArrowheads="1"/>
          </p:cNvSpPr>
          <p:nvPr>
            <p:custDataLst>
              <p:tags r:id="rId7"/>
            </p:custDataLst>
          </p:nvPr>
        </p:nvSpPr>
        <p:spPr bwMode="auto">
          <a:xfrm>
            <a:off x="3860800" y="1709738"/>
            <a:ext cx="1863725" cy="1649413"/>
          </a:xfrm>
          <a:prstGeom prst="ellipse">
            <a:avLst/>
          </a:prstGeom>
          <a:gradFill rotWithShape="1">
            <a:gsLst>
              <a:gs pos="0">
                <a:srgbClr val="E68A74"/>
              </a:gs>
              <a:gs pos="100000">
                <a:srgbClr val="C34123"/>
              </a:gs>
            </a:gsLst>
            <a:path path="shape">
              <a:fillToRect l="50000" t="50000" r="50000" b="50000"/>
            </a:path>
          </a:gradFill>
          <a:ln w="9525">
            <a:noFill/>
            <a:round/>
          </a:ln>
          <a:effectLst/>
        </p:spPr>
        <p:txBody>
          <a:bodyPr anchor="ctr"/>
          <a:p>
            <a:pPr lvl="0" algn="ctr" eaLnBrk="1" hangingPunct="1">
              <a:lnSpc>
                <a:spcPct val="120000"/>
              </a:lnSpc>
            </a:pPr>
            <a:r>
              <a:rPr lang="zh-CN" altLang="en-US" sz="2400" b="0" dirty="0">
                <a:solidFill>
                  <a:srgbClr val="FFFFFF"/>
                </a:solidFill>
                <a:latin typeface="Arial" panose="020B0604020202020204" pitchFamily="34" charset="0"/>
                <a:ea typeface="微软雅黑" panose="020B0503020204020204" pitchFamily="34" charset="-122"/>
              </a:rPr>
              <a:t>综合</a:t>
            </a:r>
            <a:endParaRPr lang="zh-CN" altLang="en-US" sz="2400" b="0" dirty="0">
              <a:solidFill>
                <a:srgbClr val="FFFFFF"/>
              </a:solidFill>
              <a:latin typeface="Arial" panose="020B0604020202020204" pitchFamily="34" charset="0"/>
              <a:ea typeface="微软雅黑" panose="020B0503020204020204" pitchFamily="34" charset="-122"/>
            </a:endParaRPr>
          </a:p>
          <a:p>
            <a:pPr lvl="0" algn="ctr" eaLnBrk="1" hangingPunct="1">
              <a:lnSpc>
                <a:spcPct val="120000"/>
              </a:lnSpc>
            </a:pPr>
            <a:r>
              <a:rPr lang="zh-CN" altLang="en-US" sz="2400" b="0" dirty="0">
                <a:solidFill>
                  <a:srgbClr val="FFFFFF"/>
                </a:solidFill>
                <a:latin typeface="Arial" panose="020B0604020202020204" pitchFamily="34" charset="0"/>
                <a:ea typeface="微软雅黑" panose="020B0503020204020204" pitchFamily="34" charset="-122"/>
              </a:rPr>
              <a:t>考核</a:t>
            </a:r>
            <a:endParaRPr lang="zh-CN" altLang="en-US" sz="2400" b="0" dirty="0">
              <a:solidFill>
                <a:srgbClr val="FFFFFF"/>
              </a:solidFill>
              <a:latin typeface="Arial" panose="020B0604020202020204" pitchFamily="34" charset="0"/>
              <a:ea typeface="微软雅黑" panose="020B0503020204020204" pitchFamily="34" charset="-122"/>
            </a:endParaRPr>
          </a:p>
        </p:txBody>
      </p:sp>
      <p:graphicFrame>
        <p:nvGraphicFramePr>
          <p:cNvPr id="238619" name="表格 238618"/>
          <p:cNvGraphicFramePr/>
          <p:nvPr>
            <p:custDataLst>
              <p:tags r:id="rId8"/>
            </p:custDataLst>
          </p:nvPr>
        </p:nvGraphicFramePr>
        <p:xfrm>
          <a:off x="468313" y="3500438"/>
          <a:ext cx="8353425" cy="2792412"/>
        </p:xfrm>
        <a:graphic>
          <a:graphicData uri="http://schemas.openxmlformats.org/drawingml/2006/table">
            <a:tbl>
              <a:tblPr/>
              <a:tblGrid>
                <a:gridCol w="223838"/>
                <a:gridCol w="8129587"/>
              </a:tblGrid>
              <a:tr h="2792413">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defTabSz="685800" eaLnBrk="1" hangingPunct="1">
                        <a:lnSpc>
                          <a:spcPct val="150000"/>
                        </a:lnSpc>
                        <a:spcBef>
                          <a:spcPct val="0"/>
                        </a:spcBef>
                        <a:buNone/>
                      </a:pPr>
                      <a:endParaRPr lang="zh-CN" altLang="en-US" sz="2300" dirty="0">
                        <a:solidFill>
                          <a:srgbClr val="585858"/>
                        </a:solidFill>
                        <a:latin typeface="幼圆" pitchFamily="49" charset="-122"/>
                        <a:ea typeface="幼圆" pitchFamily="49" charset="-122"/>
                      </a:endParaRPr>
                    </a:p>
                  </a:txBody>
                  <a:tcPr marL="91457" marR="91457" marT="45743" marB="45743">
                    <a:lnL>
                      <a:noFill/>
                    </a:lnL>
                    <a:lnR>
                      <a:noFill/>
                    </a:lnR>
                    <a:lnT>
                      <a:noFill/>
                    </a:lnT>
                    <a:lnB>
                      <a:noFill/>
                    </a:lnB>
                    <a:lnTlToBr>
                      <a:noFill/>
                    </a:lnTlToBr>
                    <a:lnBlToTr>
                      <a:noFill/>
                    </a:lnBlToTr>
                    <a:solidFill>
                      <a:srgbClr val="D24726"/>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defTabSz="685800">
                        <a:buNone/>
                      </a:pPr>
                      <a:r>
                        <a:rPr lang="zh-CN" altLang="en-US" sz="2400" dirty="0"/>
                        <a:t>轮转考核：轮转结束，由轮转科室主任主持，并将考核结果记录于培训手册。（不足）</a:t>
                      </a:r>
                      <a:endParaRPr lang="zh-CN" altLang="en-US" sz="2400" dirty="0"/>
                    </a:p>
                    <a:p>
                      <a:pPr marL="0" lvl="0" indent="0" defTabSz="685800">
                        <a:buNone/>
                      </a:pPr>
                      <a:r>
                        <a:rPr lang="zh-CN" altLang="en-US" sz="2400" dirty="0"/>
                        <a:t>阶段考核：完成第一阶段培训后，由培训医院组织考核，并将考核结果记录于培训手册。</a:t>
                      </a:r>
                      <a:endParaRPr lang="en-US" altLang="zh-CN" sz="2400"/>
                    </a:p>
                    <a:p>
                      <a:pPr marL="0" lvl="0" indent="0" defTabSz="685800">
                        <a:buNone/>
                      </a:pPr>
                      <a:r>
                        <a:rPr lang="zh-CN" altLang="en-US" sz="2400" dirty="0"/>
                        <a:t>综合考核：完成全部培训计划后，由各省、直辖市、自治区卫生厅（局）及部直属院校组织综合考核。考核合格者可取得住院医师规范化培训合格证书。</a:t>
                      </a:r>
                      <a:endParaRPr lang="zh-CN" altLang="en-US" sz="2400" dirty="0"/>
                    </a:p>
                  </a:txBody>
                  <a:tcPr marL="91457" marR="91457" marT="45743" marB="45743">
                    <a:lnL>
                      <a:noFill/>
                    </a:lnL>
                    <a:lnR>
                      <a:noFill/>
                    </a:lnR>
                    <a:lnT>
                      <a:noFill/>
                    </a:lnT>
                    <a:lnB>
                      <a:noFill/>
                    </a:lnB>
                    <a:lnTlToBr>
                      <a:noFill/>
                    </a:lnTlToBr>
                    <a:lnBlToTr>
                      <a:noFill/>
                    </a:lnBlToTr>
                    <a:noFill/>
                  </a:tcPr>
                </a:tc>
              </a:tr>
            </a:tbl>
          </a:graphicData>
        </a:graphic>
      </p:graphicFrame>
      <p:sp>
        <p:nvSpPr>
          <p:cNvPr id="11" name="MH_Other_5"/>
          <p:cNvSpPr/>
          <p:nvPr>
            <p:custDataLst>
              <p:tags r:id="rId9"/>
            </p:custDataLst>
          </p:nvPr>
        </p:nvSpPr>
        <p:spPr bwMode="auto">
          <a:xfrm>
            <a:off x="4017963" y="1731963"/>
            <a:ext cx="1333500" cy="63182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6482B">
                  <a:alpha val="0"/>
                  <a:lumMod val="75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n-lt"/>
              <a:ea typeface="微软雅黑" panose="020B0503020204020204" pitchFamily="34" charset="-122"/>
              <a:cs typeface="+mn-cs"/>
            </a:endParaRPr>
          </a:p>
        </p:txBody>
      </p:sp>
      <p:sp>
        <p:nvSpPr>
          <p:cNvPr id="17" name="MH_Other_6"/>
          <p:cNvSpPr/>
          <p:nvPr>
            <p:custDataLst>
              <p:tags r:id="rId10"/>
            </p:custDataLst>
          </p:nvPr>
        </p:nvSpPr>
        <p:spPr bwMode="auto">
          <a:xfrm>
            <a:off x="1957388" y="1358900"/>
            <a:ext cx="801688" cy="3794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1">
                  <a:alpha val="0"/>
                  <a:lumMod val="75000"/>
                </a:scheme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n-lt"/>
              <a:ea typeface="微软雅黑" panose="020B0503020204020204" pitchFamily="34" charset="-122"/>
              <a:cs typeface="+mn-cs"/>
            </a:endParaRPr>
          </a:p>
        </p:txBody>
      </p:sp>
      <p:sp>
        <p:nvSpPr>
          <p:cNvPr id="18" name="MH_Other_7"/>
          <p:cNvSpPr/>
          <p:nvPr>
            <p:custDataLst>
              <p:tags r:id="rId11"/>
            </p:custDataLst>
          </p:nvPr>
        </p:nvSpPr>
        <p:spPr bwMode="auto">
          <a:xfrm>
            <a:off x="6638925" y="1431925"/>
            <a:ext cx="941388" cy="44608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1">
                  <a:alpha val="0"/>
                  <a:lumMod val="75000"/>
                </a:scheme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n-lt"/>
              <a:ea typeface="微软雅黑" panose="020B0503020204020204" pitchFamily="34" charset="-122"/>
              <a:cs typeface="+mn-cs"/>
            </a:endParaRPr>
          </a:p>
        </p:txBody>
      </p:sp>
      <p:sp>
        <p:nvSpPr>
          <p:cNvPr id="238620" name="矩形 238619"/>
          <p:cNvSpPr/>
          <p:nvPr/>
        </p:nvSpPr>
        <p:spPr>
          <a:xfrm>
            <a:off x="179388" y="549275"/>
            <a:ext cx="704850" cy="579438"/>
          </a:xfrm>
          <a:prstGeom prst="rect">
            <a:avLst/>
          </a:prstGeom>
          <a:noFill/>
          <a:ln w="9525">
            <a:noFill/>
          </a:ln>
        </p:spPr>
        <p:txBody>
          <a:bodyPr wrap="none" anchor="t">
            <a:spAutoFit/>
          </a:bodyPr>
          <a:p>
            <a:pPr lvl="0"/>
            <a:r>
              <a:rPr lang="en-US" altLang="zh-CN" sz="3200" b="1">
                <a:solidFill>
                  <a:schemeClr val="bg1"/>
                </a:solidFill>
                <a:latin typeface="Calibri" panose="020F0502020204030204" pitchFamily="34" charset="0"/>
                <a:ea typeface="楷体" panose="02010609060101010101" pitchFamily="49" charset="-122"/>
              </a:rPr>
              <a:t>1.6</a:t>
            </a:r>
            <a:endParaRPr lang="en-US" altLang="zh-CN" sz="3200" b="1">
              <a:solidFill>
                <a:schemeClr val="bg1"/>
              </a:solidFill>
              <a:latin typeface="Calibri" panose="020F0502020204030204" pitchFamily="34" charset="0"/>
              <a:ea typeface="楷体" panose="02010609060101010101" pitchFamily="49" charset="-122"/>
            </a:endParaRPr>
          </a:p>
        </p:txBody>
      </p:sp>
      <p:sp>
        <p:nvSpPr>
          <p:cNvPr id="238621" name="矩形 238620"/>
          <p:cNvSpPr/>
          <p:nvPr/>
        </p:nvSpPr>
        <p:spPr>
          <a:xfrm>
            <a:off x="1692275" y="363538"/>
            <a:ext cx="2317750" cy="757237"/>
          </a:xfrm>
          <a:prstGeom prst="rect">
            <a:avLst/>
          </a:prstGeom>
          <a:noFill/>
          <a:ln w="9525">
            <a:noFill/>
          </a:ln>
        </p:spPr>
        <p:txBody>
          <a:bodyPr wrap="none" tIns="165048" bIns="165048" anchor="ctr">
            <a:spAutoFit/>
          </a:bodyPr>
          <a:p>
            <a:pPr lvl="0"/>
            <a:r>
              <a:rPr lang="zh-CN" altLang="en-US" sz="2800" b="1" dirty="0">
                <a:solidFill>
                  <a:srgbClr val="0F6FC6"/>
                </a:solidFill>
                <a:latin typeface="Calibri" panose="020F0502020204030204" pitchFamily="34" charset="0"/>
                <a:ea typeface="微软雅黑" panose="020B0503020204020204" pitchFamily="34" charset="-122"/>
              </a:rPr>
              <a:t>住院医师考核</a:t>
            </a:r>
            <a:endParaRPr lang="zh-CN" altLang="en-US" sz="2800" b="1" dirty="0">
              <a:solidFill>
                <a:srgbClr val="0F6FC6"/>
              </a:solidFill>
              <a:latin typeface="Calibri" panose="020F0502020204030204" pitchFamily="34" charset="0"/>
              <a:ea typeface="微软雅黑" panose="020B0503020204020204" pitchFamily="34" charset="-122"/>
            </a:endParaRPr>
          </a:p>
        </p:txBody>
      </p:sp>
    </p:spTree>
    <p:custDataLst>
      <p:tags r:id="rId1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标题 240641"/>
          <p:cNvSpPr>
            <a:spLocks noGrp="1"/>
          </p:cNvSpPr>
          <p:nvPr>
            <p:ph type="title"/>
          </p:nvPr>
        </p:nvSpPr>
        <p:spPr>
          <a:xfrm>
            <a:off x="1619250" y="549275"/>
            <a:ext cx="7138988" cy="1143000"/>
          </a:xfrm>
          <a:prstGeom prst="rect">
            <a:avLst/>
          </a:prstGeom>
          <a:noFill/>
          <a:ln w="9525">
            <a:noFill/>
          </a:ln>
        </p:spPr>
        <p:txBody>
          <a:bodyPr/>
          <a:p>
            <a:pPr lvl="0" algn="l"/>
            <a:r>
              <a:rPr lang="zh-CN" altLang="en-US" sz="2800" b="1" dirty="0">
                <a:solidFill>
                  <a:srgbClr val="0F6FC6"/>
                </a:solidFill>
                <a:ea typeface="微软雅黑" panose="020B0503020204020204" pitchFamily="34" charset="-122"/>
              </a:rPr>
              <a:t>住院医师考核</a:t>
            </a:r>
            <a:br>
              <a:rPr lang="zh-CN" altLang="en-US" sz="2800" b="1" dirty="0">
                <a:solidFill>
                  <a:srgbClr val="0F6FC6"/>
                </a:solidFill>
                <a:ea typeface="微软雅黑" panose="020B0503020204020204" pitchFamily="34" charset="-122"/>
              </a:rPr>
            </a:br>
            <a:r>
              <a:rPr lang="zh-CN" altLang="en-US" sz="2800" b="1" dirty="0">
                <a:solidFill>
                  <a:srgbClr val="0F6FC6"/>
                </a:solidFill>
                <a:ea typeface="微软雅黑" panose="020B0503020204020204" pitchFamily="34" charset="-122"/>
              </a:rPr>
              <a:t>   阶段考核</a:t>
            </a:r>
            <a:endParaRPr lang="zh-CN" altLang="en-US" sz="2800" b="1" dirty="0">
              <a:solidFill>
                <a:srgbClr val="0F6FC6"/>
              </a:solidFill>
              <a:ea typeface="微软雅黑" panose="020B0503020204020204" pitchFamily="34" charset="-122"/>
            </a:endParaRPr>
          </a:p>
        </p:txBody>
      </p:sp>
      <p:sp>
        <p:nvSpPr>
          <p:cNvPr id="240643" name="矩形 240642"/>
          <p:cNvSpPr/>
          <p:nvPr/>
        </p:nvSpPr>
        <p:spPr>
          <a:xfrm>
            <a:off x="179388" y="515938"/>
            <a:ext cx="704850" cy="579437"/>
          </a:xfrm>
          <a:prstGeom prst="rect">
            <a:avLst/>
          </a:prstGeom>
          <a:noFill/>
          <a:ln w="9525">
            <a:noFill/>
          </a:ln>
        </p:spPr>
        <p:txBody>
          <a:bodyPr wrap="none" anchor="t">
            <a:spAutoFit/>
          </a:bodyPr>
          <a:p>
            <a:pPr lvl="0"/>
            <a:r>
              <a:rPr lang="en-US" altLang="zh-CN" sz="3200" b="1">
                <a:solidFill>
                  <a:schemeClr val="bg1"/>
                </a:solidFill>
                <a:latin typeface="Calibri" panose="020F0502020204030204" pitchFamily="34" charset="0"/>
                <a:ea typeface="宋体" panose="02010600030101010101" pitchFamily="2" charset="-122"/>
              </a:rPr>
              <a:t>1.6</a:t>
            </a:r>
            <a:endParaRPr lang="en-US" altLang="zh-CN" sz="3200" b="1">
              <a:solidFill>
                <a:schemeClr val="bg1"/>
              </a:solidFill>
              <a:latin typeface="Calibri" panose="020F0502020204030204" pitchFamily="34" charset="0"/>
              <a:ea typeface="宋体" panose="02010600030101010101" pitchFamily="2" charset="-122"/>
            </a:endParaRPr>
          </a:p>
        </p:txBody>
      </p:sp>
      <p:sp>
        <p:nvSpPr>
          <p:cNvPr id="240644" name="文本框 14"/>
          <p:cNvSpPr/>
          <p:nvPr/>
        </p:nvSpPr>
        <p:spPr>
          <a:xfrm>
            <a:off x="1390650" y="2984500"/>
            <a:ext cx="7431088" cy="2309813"/>
          </a:xfrm>
          <a:prstGeom prst="roundRect">
            <a:avLst>
              <a:gd name="adj" fmla="val 6380"/>
            </a:avLst>
          </a:prstGeom>
          <a:noFill/>
          <a:ln w="9525">
            <a:noFill/>
          </a:ln>
        </p:spPr>
        <p:txBody>
          <a:bodyPr>
            <a:spAutoFit/>
          </a:bodyPr>
          <a:p>
            <a:pPr lvl="0" eaLnBrk="1" hangingPunct="1">
              <a:spcBef>
                <a:spcPct val="20000"/>
              </a:spcBef>
            </a:pPr>
            <a:r>
              <a:rPr lang="zh-CN" altLang="en-US" sz="2800" b="0" dirty="0">
                <a:latin typeface="楷体" panose="02010609060101010101" pitchFamily="49" charset="-122"/>
                <a:ea typeface="楷体" panose="02010609060101010101" pitchFamily="49" charset="-122"/>
              </a:rPr>
              <a:t>    科教科根据轮转科室意见会同人事科、财务科审核后，成绩优秀且医德医风良好者，授予优秀住院医师奖，并予适当奖励</a:t>
            </a:r>
            <a:r>
              <a:rPr lang="en-US" altLang="zh-CN" sz="2800" b="0">
                <a:latin typeface="楷体" panose="02010609060101010101" pitchFamily="49" charset="-122"/>
                <a:ea typeface="楷体" panose="02010609060101010101" pitchFamily="49" charset="-122"/>
              </a:rPr>
              <a:t>,</a:t>
            </a:r>
            <a:r>
              <a:rPr lang="zh-CN" altLang="en-US" sz="2800" b="0" dirty="0">
                <a:latin typeface="楷体" panose="02010609060101010101" pitchFamily="49" charset="-122"/>
                <a:ea typeface="楷体" panose="02010609060101010101" pitchFamily="49" charset="-122"/>
              </a:rPr>
              <a:t>每年评比一次。每人奖励</a:t>
            </a:r>
            <a:r>
              <a:rPr lang="en-US" altLang="zh-CN" sz="2800" b="0">
                <a:latin typeface="楷体" panose="02010609060101010101" pitchFamily="49" charset="-122"/>
                <a:ea typeface="楷体" panose="02010609060101010101" pitchFamily="49" charset="-122"/>
              </a:rPr>
              <a:t>500</a:t>
            </a:r>
            <a:r>
              <a:rPr lang="zh-CN" altLang="en-US" sz="2800" b="0" dirty="0">
                <a:latin typeface="楷体" panose="02010609060101010101" pitchFamily="49" charset="-122"/>
                <a:ea typeface="楷体" panose="02010609060101010101" pitchFamily="49" charset="-122"/>
              </a:rPr>
              <a:t>元；评优材料存入学员本人档案。</a:t>
            </a:r>
            <a:endParaRPr lang="zh-CN" altLang="en-US" sz="2800" b="0" dirty="0">
              <a:latin typeface="楷体" panose="02010609060101010101" pitchFamily="49" charset="-122"/>
              <a:ea typeface="楷体" panose="02010609060101010101" pitchFamily="49" charset="-122"/>
            </a:endParaRPr>
          </a:p>
        </p:txBody>
      </p:sp>
      <p:sp>
        <p:nvSpPr>
          <p:cNvPr id="16" name="等腰三角形 15"/>
          <p:cNvSpPr/>
          <p:nvPr/>
        </p:nvSpPr>
        <p:spPr>
          <a:xfrm>
            <a:off x="1751013" y="1898650"/>
            <a:ext cx="709613" cy="611188"/>
          </a:xfrm>
          <a:prstGeom prst="triangle">
            <a:avLst/>
          </a:prstGeom>
          <a:solidFill>
            <a:srgbClr val="4CD4D1">
              <a:alpha val="60000"/>
            </a:srgbClr>
          </a:solidFill>
          <a:ln w="12700" cap="flat" cmpd="sng" algn="ctr">
            <a:noFill/>
            <a:prstDash val="solid"/>
            <a:miter lim="800000"/>
          </a:ln>
          <a:effectLst/>
        </p:spPr>
        <p:txBody>
          <a:bodyPr rtlCol="0" anchor="ctr"/>
          <a:p>
            <a:pPr lvl="0" algn="ctr" eaLnBrk="1" hangingPunct="1"/>
            <a:endParaRPr lang="zh-CN" altLang="en-US" b="0" dirty="0">
              <a:solidFill>
                <a:srgbClr val="5F5F5F"/>
              </a:solidFill>
              <a:ea typeface="幼圆" pitchFamily="49" charset="-122"/>
            </a:endParaRPr>
          </a:p>
        </p:txBody>
      </p:sp>
      <p:sp>
        <p:nvSpPr>
          <p:cNvPr id="17" name="等腰三角形 16"/>
          <p:cNvSpPr/>
          <p:nvPr/>
        </p:nvSpPr>
        <p:spPr>
          <a:xfrm>
            <a:off x="2105025" y="1898650"/>
            <a:ext cx="709613" cy="611188"/>
          </a:xfrm>
          <a:prstGeom prst="triangle">
            <a:avLst/>
          </a:prstGeom>
          <a:solidFill>
            <a:srgbClr val="4CD4D1">
              <a:alpha val="60000"/>
            </a:srgbClr>
          </a:solidFill>
          <a:ln w="12700" cap="flat" cmpd="sng" algn="ctr">
            <a:noFill/>
            <a:prstDash val="solid"/>
            <a:miter lim="800000"/>
          </a:ln>
          <a:effectLst/>
        </p:spPr>
        <p:txBody>
          <a:bodyPr rtlCol="0" anchor="ctr"/>
          <a:p>
            <a:pPr lvl="0" algn="ctr" eaLnBrk="1" hangingPunct="1"/>
            <a:endParaRPr lang="zh-CN" altLang="en-US" b="0" dirty="0">
              <a:solidFill>
                <a:srgbClr val="5F5F5F"/>
              </a:solidFill>
              <a:ea typeface="幼圆" pitchFamily="49" charset="-122"/>
            </a:endParaRPr>
          </a:p>
        </p:txBody>
      </p:sp>
      <p:sp>
        <p:nvSpPr>
          <p:cNvPr id="18" name="等腰三角形 17"/>
          <p:cNvSpPr/>
          <p:nvPr/>
        </p:nvSpPr>
        <p:spPr>
          <a:xfrm flipV="1">
            <a:off x="6256338" y="5414963"/>
            <a:ext cx="709613" cy="611188"/>
          </a:xfrm>
          <a:prstGeom prst="triangle">
            <a:avLst/>
          </a:prstGeom>
          <a:solidFill>
            <a:srgbClr val="4CD4D1">
              <a:alpha val="60000"/>
            </a:srgbClr>
          </a:solidFill>
          <a:ln w="12700" cap="flat" cmpd="sng" algn="ctr">
            <a:noFill/>
            <a:prstDash val="solid"/>
            <a:miter lim="800000"/>
          </a:ln>
          <a:effectLst/>
        </p:spPr>
        <p:txBody>
          <a:bodyPr rtlCol="0" anchor="ctr"/>
          <a:p>
            <a:pPr lvl="0" algn="ctr" eaLnBrk="1" hangingPunct="1"/>
            <a:endParaRPr lang="zh-CN" altLang="en-US" b="0" dirty="0">
              <a:solidFill>
                <a:srgbClr val="5F5F5F"/>
              </a:solidFill>
              <a:ea typeface="幼圆" pitchFamily="49" charset="-122"/>
            </a:endParaRPr>
          </a:p>
        </p:txBody>
      </p:sp>
      <p:sp>
        <p:nvSpPr>
          <p:cNvPr id="19" name="等腰三角形 18"/>
          <p:cNvSpPr/>
          <p:nvPr/>
        </p:nvSpPr>
        <p:spPr>
          <a:xfrm flipV="1">
            <a:off x="6610350" y="5414963"/>
            <a:ext cx="709613" cy="611188"/>
          </a:xfrm>
          <a:prstGeom prst="triangle">
            <a:avLst/>
          </a:prstGeom>
          <a:solidFill>
            <a:srgbClr val="4CD4D1">
              <a:alpha val="60000"/>
            </a:srgbClr>
          </a:solidFill>
          <a:ln w="12700" cap="flat" cmpd="sng" algn="ctr">
            <a:noFill/>
            <a:prstDash val="solid"/>
            <a:miter lim="800000"/>
          </a:ln>
          <a:effectLst/>
        </p:spPr>
        <p:txBody>
          <a:bodyPr rtlCol="0" anchor="ctr"/>
          <a:p>
            <a:pPr lvl="0" algn="ctr" eaLnBrk="1" hangingPunct="1"/>
            <a:endParaRPr lang="zh-CN" altLang="en-US" b="0" dirty="0">
              <a:solidFill>
                <a:srgbClr val="5F5F5F"/>
              </a:solidFill>
              <a:ea typeface="幼圆" pitchFamily="49" charset="-122"/>
            </a:endParaRPr>
          </a:p>
        </p:txBody>
      </p:sp>
      <p:sp>
        <p:nvSpPr>
          <p:cNvPr id="20" name="矩形 19"/>
          <p:cNvSpPr/>
          <p:nvPr/>
        </p:nvSpPr>
        <p:spPr>
          <a:xfrm>
            <a:off x="1751013" y="2509838"/>
            <a:ext cx="5549900" cy="46038"/>
          </a:xfrm>
          <a:prstGeom prst="rect">
            <a:avLst/>
          </a:prstGeom>
          <a:solidFill>
            <a:srgbClr val="4C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1751013" y="5414963"/>
            <a:ext cx="5549900" cy="46038"/>
          </a:xfrm>
          <a:prstGeom prst="rect">
            <a:avLst/>
          </a:prstGeom>
          <a:solidFill>
            <a:srgbClr val="4C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6" name="矩形 233475"/>
          <p:cNvSpPr/>
          <p:nvPr/>
        </p:nvSpPr>
        <p:spPr>
          <a:xfrm>
            <a:off x="179388" y="549275"/>
            <a:ext cx="936625" cy="457200"/>
          </a:xfrm>
          <a:prstGeom prst="rect">
            <a:avLst/>
          </a:prstGeom>
          <a:noFill/>
          <a:ln w="9525">
            <a:noFill/>
          </a:ln>
        </p:spPr>
        <p:txBody>
          <a:bodyPr>
            <a:spAutoFit/>
          </a:bodyPr>
          <a:p>
            <a:pPr lvl="0"/>
            <a:r>
              <a:rPr lang="en-US" altLang="zh-CN" sz="2400" b="1">
                <a:solidFill>
                  <a:schemeClr val="bg1"/>
                </a:solidFill>
                <a:latin typeface="Calibri" panose="020F0502020204030204" pitchFamily="34" charset="0"/>
                <a:ea typeface="宋体" panose="02010600030101010101" pitchFamily="2" charset="-122"/>
              </a:rPr>
              <a:t>1.6</a:t>
            </a:r>
            <a:endParaRPr lang="en-US" altLang="zh-CN" sz="2400" b="1">
              <a:solidFill>
                <a:schemeClr val="bg1"/>
              </a:solidFill>
              <a:latin typeface="Calibri" panose="020F0502020204030204" pitchFamily="34" charset="0"/>
              <a:ea typeface="宋体" panose="02010600030101010101" pitchFamily="2" charset="-122"/>
            </a:endParaRPr>
          </a:p>
        </p:txBody>
      </p:sp>
      <p:sp>
        <p:nvSpPr>
          <p:cNvPr id="233477" name="矩形 233476"/>
          <p:cNvSpPr/>
          <p:nvPr/>
        </p:nvSpPr>
        <p:spPr>
          <a:xfrm>
            <a:off x="1403350" y="908050"/>
            <a:ext cx="6586538" cy="517525"/>
          </a:xfrm>
          <a:prstGeom prst="rect">
            <a:avLst/>
          </a:prstGeom>
          <a:noFill/>
          <a:ln w="9525">
            <a:noFill/>
          </a:ln>
        </p:spPr>
        <p:txBody>
          <a:bodyPr wrap="none" anchor="ctr">
            <a:spAutoFit/>
          </a:bodyPr>
          <a:p>
            <a:pPr lvl="0" indent="357505" algn="ctr"/>
            <a:r>
              <a:rPr lang="zh-CN" altLang="en-US" sz="1400" b="1" dirty="0">
                <a:solidFill>
                  <a:srgbClr val="000000"/>
                </a:solidFill>
                <a:latin typeface="黑体" panose="02010609060101010101" pitchFamily="49" charset="-122"/>
                <a:ea typeface="黑体" panose="02010609060101010101" pitchFamily="49" charset="-122"/>
              </a:rPr>
              <a:t>住院医师规范化培训年度量化考核评分表</a:t>
            </a:r>
            <a:r>
              <a:rPr lang="en-US" altLang="zh-CN" sz="1400" b="1">
                <a:solidFill>
                  <a:srgbClr val="000000"/>
                </a:solidFill>
                <a:latin typeface="黑体" panose="02010609060101010101" pitchFamily="49" charset="-122"/>
                <a:ea typeface="黑体" panose="02010609060101010101" pitchFamily="49" charset="-122"/>
              </a:rPr>
              <a:t>20</a:t>
            </a:r>
            <a:r>
              <a:rPr lang="en-US" altLang="zh-CN" sz="1400" b="1" u="sng">
                <a:solidFill>
                  <a:srgbClr val="000000"/>
                </a:solidFill>
                <a:latin typeface="黑体" panose="02010609060101010101" pitchFamily="49" charset="-122"/>
                <a:ea typeface="黑体" panose="02010609060101010101" pitchFamily="49" charset="-122"/>
              </a:rPr>
              <a:t>  </a:t>
            </a:r>
            <a:r>
              <a:rPr lang="zh-CN" altLang="en-US" sz="1400" b="1" dirty="0">
                <a:solidFill>
                  <a:srgbClr val="000000"/>
                </a:solidFill>
                <a:latin typeface="黑体" panose="02010609060101010101" pitchFamily="49" charset="-122"/>
                <a:ea typeface="黑体" panose="02010609060101010101" pitchFamily="49" charset="-122"/>
              </a:rPr>
              <a:t>年</a:t>
            </a:r>
            <a:r>
              <a:rPr lang="zh-CN" altLang="en-US" sz="1400" b="1" u="sng" dirty="0">
                <a:solidFill>
                  <a:srgbClr val="000000"/>
                </a:solidFill>
                <a:latin typeface="黑体" panose="02010609060101010101" pitchFamily="49" charset="-122"/>
                <a:ea typeface="黑体" panose="02010609060101010101" pitchFamily="49" charset="-122"/>
              </a:rPr>
              <a:t>  </a:t>
            </a:r>
            <a:r>
              <a:rPr lang="zh-CN" altLang="en-US" sz="1400" b="1" dirty="0">
                <a:solidFill>
                  <a:srgbClr val="000000"/>
                </a:solidFill>
                <a:latin typeface="黑体" panose="02010609060101010101" pitchFamily="49" charset="-122"/>
                <a:ea typeface="黑体" panose="02010609060101010101" pitchFamily="49" charset="-122"/>
              </a:rPr>
              <a:t>月</a:t>
            </a:r>
            <a:r>
              <a:rPr lang="en-US" altLang="zh-CN" sz="1400" b="1">
                <a:solidFill>
                  <a:srgbClr val="000000"/>
                </a:solidFill>
                <a:latin typeface="黑体" panose="02010609060101010101" pitchFamily="49" charset="-122"/>
                <a:ea typeface="黑体" panose="02010609060101010101" pitchFamily="49" charset="-122"/>
              </a:rPr>
              <a:t>-20</a:t>
            </a:r>
            <a:r>
              <a:rPr lang="en-US" altLang="zh-CN" sz="1400" b="1" u="sng">
                <a:solidFill>
                  <a:srgbClr val="000000"/>
                </a:solidFill>
                <a:latin typeface="黑体" panose="02010609060101010101" pitchFamily="49" charset="-122"/>
                <a:ea typeface="黑体" panose="02010609060101010101" pitchFamily="49" charset="-122"/>
              </a:rPr>
              <a:t>  </a:t>
            </a:r>
            <a:r>
              <a:rPr lang="zh-CN" altLang="en-US" sz="1400" b="1" dirty="0">
                <a:solidFill>
                  <a:srgbClr val="000000"/>
                </a:solidFill>
                <a:latin typeface="黑体" panose="02010609060101010101" pitchFamily="49" charset="-122"/>
                <a:ea typeface="黑体" panose="02010609060101010101" pitchFamily="49" charset="-122"/>
              </a:rPr>
              <a:t>年</a:t>
            </a:r>
            <a:r>
              <a:rPr lang="zh-CN" altLang="en-US" sz="1400" b="1" u="sng" dirty="0">
                <a:solidFill>
                  <a:srgbClr val="000000"/>
                </a:solidFill>
                <a:latin typeface="黑体" panose="02010609060101010101" pitchFamily="49" charset="-122"/>
                <a:ea typeface="黑体" panose="02010609060101010101" pitchFamily="49" charset="-122"/>
              </a:rPr>
              <a:t>  </a:t>
            </a:r>
            <a:r>
              <a:rPr lang="zh-CN" altLang="en-US" sz="1400" b="1" dirty="0">
                <a:solidFill>
                  <a:srgbClr val="000000"/>
                </a:solidFill>
                <a:latin typeface="黑体" panose="02010609060101010101" pitchFamily="49" charset="-122"/>
                <a:ea typeface="黑体" panose="02010609060101010101" pitchFamily="49" charset="-122"/>
              </a:rPr>
              <a:t>月（第   年）</a:t>
            </a:r>
            <a:endParaRPr lang="zh-CN" altLang="en-US" sz="700" b="1" dirty="0">
              <a:latin typeface="Calibri" panose="020F0502020204030204" pitchFamily="34" charset="0"/>
              <a:ea typeface="黑体" panose="02010609060101010101" pitchFamily="49" charset="-122"/>
            </a:endParaRPr>
          </a:p>
          <a:p>
            <a:pPr lvl="0" indent="357505" algn="ctr"/>
            <a:r>
              <a:rPr lang="zh-CN" altLang="en-US" sz="1400" b="1" dirty="0">
                <a:solidFill>
                  <a:srgbClr val="000000"/>
                </a:solidFill>
                <a:latin typeface="黑体" panose="02010609060101010101" pitchFamily="49" charset="-122"/>
                <a:ea typeface="黑体" panose="02010609060101010101" pitchFamily="49" charset="-122"/>
              </a:rPr>
              <a:t>姓名</a:t>
            </a:r>
            <a:r>
              <a:rPr lang="zh-CN" altLang="en-US" sz="1400" b="1" u="sng" dirty="0">
                <a:solidFill>
                  <a:srgbClr val="000000"/>
                </a:solidFill>
                <a:latin typeface="黑体" panose="02010609060101010101" pitchFamily="49" charset="-122"/>
                <a:ea typeface="黑体" panose="02010609060101010101" pitchFamily="49" charset="-122"/>
              </a:rPr>
              <a:t>            </a:t>
            </a:r>
            <a:r>
              <a:rPr lang="zh-CN" altLang="en-US" sz="1400" b="1" dirty="0">
                <a:solidFill>
                  <a:srgbClr val="000000"/>
                </a:solidFill>
                <a:latin typeface="黑体" panose="02010609060101010101" pitchFamily="49" charset="-122"/>
                <a:ea typeface="黑体" panose="02010609060101010101" pitchFamily="49" charset="-122"/>
              </a:rPr>
              <a:t>编号</a:t>
            </a:r>
            <a:r>
              <a:rPr lang="zh-CN" altLang="en-US" sz="1400" b="1" u="sng" dirty="0">
                <a:solidFill>
                  <a:srgbClr val="000000"/>
                </a:solidFill>
                <a:latin typeface="黑体" panose="02010609060101010101" pitchFamily="49" charset="-122"/>
                <a:ea typeface="黑体" panose="02010609060101010101" pitchFamily="49" charset="-122"/>
              </a:rPr>
              <a:t>           </a:t>
            </a:r>
            <a:r>
              <a:rPr lang="zh-CN" altLang="en-US" sz="1400" b="1" dirty="0">
                <a:solidFill>
                  <a:srgbClr val="000000"/>
                </a:solidFill>
                <a:latin typeface="黑体" panose="02010609060101010101" pitchFamily="49" charset="-122"/>
                <a:ea typeface="黑体" panose="02010609060101010101" pitchFamily="49" charset="-122"/>
              </a:rPr>
              <a:t> 基地</a:t>
            </a:r>
            <a:r>
              <a:rPr lang="zh-CN" altLang="en-US" sz="1400" b="1" u="sng" dirty="0">
                <a:solidFill>
                  <a:srgbClr val="000000"/>
                </a:solidFill>
                <a:latin typeface="黑体" panose="02010609060101010101" pitchFamily="49" charset="-122"/>
                <a:ea typeface="黑体" panose="02010609060101010101" pitchFamily="49" charset="-122"/>
              </a:rPr>
              <a:t>            </a:t>
            </a:r>
            <a:r>
              <a:rPr lang="en-US" altLang="zh-CN" sz="1400" b="1">
                <a:solidFill>
                  <a:srgbClr val="000000"/>
                </a:solidFill>
                <a:latin typeface="黑体" panose="02010609060101010101" pitchFamily="49" charset="-122"/>
                <a:ea typeface="黑体" panose="02010609060101010101" pitchFamily="49" charset="-122"/>
              </a:rPr>
              <a:t>20</a:t>
            </a:r>
            <a:r>
              <a:rPr lang="en-US" altLang="zh-CN" sz="1400" b="1" u="sng">
                <a:solidFill>
                  <a:srgbClr val="000000"/>
                </a:solidFill>
                <a:latin typeface="黑体" panose="02010609060101010101" pitchFamily="49" charset="-122"/>
                <a:ea typeface="黑体" panose="02010609060101010101" pitchFamily="49" charset="-122"/>
              </a:rPr>
              <a:t>   </a:t>
            </a:r>
            <a:r>
              <a:rPr lang="zh-CN" altLang="en-US" sz="1400" b="1" dirty="0">
                <a:solidFill>
                  <a:srgbClr val="000000"/>
                </a:solidFill>
                <a:latin typeface="黑体" panose="02010609060101010101" pitchFamily="49" charset="-122"/>
                <a:ea typeface="黑体" panose="02010609060101010101" pitchFamily="49" charset="-122"/>
              </a:rPr>
              <a:t>级</a:t>
            </a:r>
            <a:endParaRPr lang="zh-CN" altLang="en-US" sz="1800" b="0" dirty="0">
              <a:latin typeface="Calibri" panose="020F0502020204030204" pitchFamily="34" charset="0"/>
              <a:ea typeface="宋体" panose="02010600030101010101" pitchFamily="2" charset="-122"/>
            </a:endParaRPr>
          </a:p>
        </p:txBody>
      </p:sp>
      <p:graphicFrame>
        <p:nvGraphicFramePr>
          <p:cNvPr id="233618" name="表格 233617"/>
          <p:cNvGraphicFramePr/>
          <p:nvPr/>
        </p:nvGraphicFramePr>
        <p:xfrm>
          <a:off x="204788" y="1628775"/>
          <a:ext cx="8759825" cy="4778375"/>
        </p:xfrm>
        <a:graphic>
          <a:graphicData uri="http://schemas.openxmlformats.org/drawingml/2006/table">
            <a:tbl>
              <a:tblPr/>
              <a:tblGrid>
                <a:gridCol w="584200"/>
                <a:gridCol w="5208588"/>
                <a:gridCol w="1458912"/>
                <a:gridCol w="1085850"/>
                <a:gridCol w="422275"/>
              </a:tblGrid>
              <a:tr h="6381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en-US" sz="1200" dirty="0">
                        <a:solidFill>
                          <a:srgbClr val="000000"/>
                        </a:solidFill>
                        <a:latin typeface="Times New Roman" panose="02020603050405020304" pitchFamily="18" charset="0"/>
                        <a:ea typeface="仿宋_GB2312" charset="-122"/>
                      </a:endParaRPr>
                    </a:p>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考核项目</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考核内容</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评分要求</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备注</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分数</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1185863">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组织纪律</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20%</a:t>
                      </a:r>
                      <a:endParaRPr lang="en-US" altLang="zh-CN" sz="12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迟到    次；   早退    次；</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旷工    次；   病假    天；</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事假    天；   探亲假    天；</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婚假    次；   产假    次；</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被通报一次扣</a:t>
                      </a:r>
                      <a:r>
                        <a:rPr lang="en-US" altLang="zh-CN" sz="1200">
                          <a:solidFill>
                            <a:srgbClr val="000000"/>
                          </a:solidFill>
                          <a:latin typeface="Times New Roman" panose="02020603050405020304" pitchFamily="18" charset="0"/>
                          <a:ea typeface="仿宋_GB2312" charset="-122"/>
                        </a:rPr>
                        <a:t>3</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请假超过</a:t>
                      </a:r>
                      <a:r>
                        <a:rPr lang="en-US" altLang="zh-CN" sz="1200">
                          <a:solidFill>
                            <a:srgbClr val="000000"/>
                          </a:solidFill>
                          <a:latin typeface="Times New Roman" panose="02020603050405020304" pitchFamily="18" charset="0"/>
                          <a:ea typeface="仿宋_GB2312" charset="-122"/>
                        </a:rPr>
                        <a:t>1</a:t>
                      </a:r>
                      <a:r>
                        <a:rPr lang="zh-CN" altLang="en-US" sz="1200" dirty="0">
                          <a:solidFill>
                            <a:srgbClr val="000000"/>
                          </a:solidFill>
                          <a:latin typeface="Times New Roman" panose="02020603050405020304" pitchFamily="18" charset="0"/>
                          <a:ea typeface="仿宋_GB2312" charset="-122"/>
                        </a:rPr>
                        <a:t>周及以上扣</a:t>
                      </a:r>
                      <a:r>
                        <a:rPr lang="en-US" altLang="zh-CN" sz="1200">
                          <a:solidFill>
                            <a:srgbClr val="000000"/>
                          </a:solidFill>
                          <a:latin typeface="Times New Roman" panose="02020603050405020304" pitchFamily="18" charset="0"/>
                          <a:ea typeface="仿宋_GB2312" charset="-122"/>
                        </a:rPr>
                        <a:t>20</a:t>
                      </a:r>
                      <a:r>
                        <a:rPr lang="zh-CN" altLang="en-US" sz="1200" dirty="0">
                          <a:solidFill>
                            <a:srgbClr val="000000"/>
                          </a:solidFill>
                          <a:latin typeface="Times New Roman" panose="02020603050405020304" pitchFamily="18" charset="0"/>
                          <a:ea typeface="仿宋_GB2312" charset="-122"/>
                        </a:rPr>
                        <a:t>分，各项次数加一次逐一扣一分（会议无故缺席未请假算旷工）</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迟到、早退、旷工情况由科教科填写，其他自行据实填写，</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67468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学习态度</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10%</a:t>
                      </a:r>
                      <a:endParaRPr lang="en-US" altLang="zh-CN" sz="12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态度认真、谦虚，勤奋好学，紧密联系实际，刻苦钻研业务；</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材料未及时提交的一次扣</a:t>
                      </a:r>
                      <a:r>
                        <a:rPr lang="en-US" altLang="zh-CN" sz="1200">
                          <a:solidFill>
                            <a:srgbClr val="000000"/>
                          </a:solidFill>
                          <a:latin typeface="Times New Roman" panose="02020603050405020304" pitchFamily="18" charset="0"/>
                          <a:ea typeface="仿宋_GB2312" charset="-122"/>
                        </a:rPr>
                        <a:t>1</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820738">
                <a:tc rowSpan="3">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培训考核</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50%</a:t>
                      </a:r>
                      <a:endParaRPr lang="en-US" altLang="zh-CN" sz="12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a:t>
                      </a: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月轮转科室</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，考试成绩</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是</a:t>
                      </a:r>
                      <a:r>
                        <a:rPr lang="en-US" altLang="zh-CN" sz="1200" u="sng">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否</a:t>
                      </a:r>
                      <a:r>
                        <a:rPr lang="zh-CN" altLang="en-US" sz="1200" dirty="0">
                          <a:solidFill>
                            <a:srgbClr val="000000"/>
                          </a:solidFill>
                          <a:latin typeface="Times New Roman" panose="02020603050405020304" pitchFamily="18" charset="0"/>
                          <a:ea typeface="仿宋_GB2312" charset="-122"/>
                        </a:rPr>
                        <a:t>补考。</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a:t>
                      </a: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月轮转科室</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，考试成绩</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是</a:t>
                      </a:r>
                      <a:r>
                        <a:rPr lang="en-US" altLang="zh-CN" sz="1200" u="sng">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否</a:t>
                      </a:r>
                      <a:r>
                        <a:rPr lang="zh-CN" altLang="en-US" sz="1200" dirty="0">
                          <a:solidFill>
                            <a:srgbClr val="000000"/>
                          </a:solidFill>
                          <a:latin typeface="Times New Roman" panose="02020603050405020304" pitchFamily="18" charset="0"/>
                          <a:ea typeface="仿宋_GB2312" charset="-122"/>
                        </a:rPr>
                        <a:t>补考。</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a:t>
                      </a: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月轮转科室</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，考试成绩</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是</a:t>
                      </a:r>
                      <a:r>
                        <a:rPr lang="en-US" altLang="zh-CN" sz="1200" u="sng">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否</a:t>
                      </a:r>
                      <a:r>
                        <a:rPr lang="zh-CN" altLang="en-US" sz="1200" dirty="0">
                          <a:solidFill>
                            <a:srgbClr val="000000"/>
                          </a:solidFill>
                          <a:latin typeface="Times New Roman" panose="02020603050405020304" pitchFamily="18" charset="0"/>
                          <a:ea typeface="仿宋_GB2312" charset="-122"/>
                        </a:rPr>
                        <a:t>补考。</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a:t>
                      </a: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月轮转科室</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，考试成绩</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是</a:t>
                      </a:r>
                      <a:r>
                        <a:rPr lang="en-US" altLang="zh-CN" sz="1200" u="sng">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否</a:t>
                      </a:r>
                      <a:r>
                        <a:rPr lang="zh-CN" altLang="en-US" sz="1200" dirty="0">
                          <a:solidFill>
                            <a:srgbClr val="000000"/>
                          </a:solidFill>
                          <a:latin typeface="Times New Roman" panose="02020603050405020304" pitchFamily="18" charset="0"/>
                          <a:ea typeface="仿宋_GB2312" charset="-122"/>
                        </a:rPr>
                        <a:t>补考。</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lnTlToBr>
                      <a:noFill/>
                    </a:lnTlToBr>
                    <a:lnBlToTr>
                      <a:noFill/>
                    </a:lnBlToTr>
                    <a:solidFill>
                      <a:schemeClr val="bg2"/>
                    </a:solidFill>
                  </a:tcPr>
                </a:tc>
                <a:tc row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考试成绩低于</a:t>
                      </a:r>
                      <a:r>
                        <a:rPr lang="en-US" altLang="zh-CN" sz="1200">
                          <a:solidFill>
                            <a:srgbClr val="000000"/>
                          </a:solidFill>
                          <a:latin typeface="Times New Roman" panose="02020603050405020304" pitchFamily="18" charset="0"/>
                          <a:ea typeface="仿宋_GB2312" charset="-122"/>
                        </a:rPr>
                        <a:t>60</a:t>
                      </a:r>
                      <a:r>
                        <a:rPr lang="zh-CN" altLang="en-US" sz="1200" dirty="0">
                          <a:solidFill>
                            <a:srgbClr val="000000"/>
                          </a:solidFill>
                          <a:latin typeface="Times New Roman" panose="02020603050405020304" pitchFamily="18" charset="0"/>
                          <a:ea typeface="仿宋_GB2312" charset="-122"/>
                        </a:rPr>
                        <a:t>分一次扣</a:t>
                      </a:r>
                      <a:r>
                        <a:rPr lang="en-US" altLang="zh-CN" sz="1200">
                          <a:solidFill>
                            <a:srgbClr val="000000"/>
                          </a:solidFill>
                          <a:latin typeface="Times New Roman" panose="02020603050405020304" pitchFamily="18" charset="0"/>
                          <a:ea typeface="仿宋_GB2312" charset="-122"/>
                        </a:rPr>
                        <a:t>2</a:t>
                      </a:r>
                      <a:r>
                        <a:rPr lang="zh-CN" altLang="en-US" sz="1200" dirty="0">
                          <a:solidFill>
                            <a:srgbClr val="000000"/>
                          </a:solidFill>
                          <a:latin typeface="Times New Roman" panose="02020603050405020304" pitchFamily="18" charset="0"/>
                          <a:ea typeface="仿宋_GB2312" charset="-122"/>
                        </a:rPr>
                        <a:t>分，补考一次扣</a:t>
                      </a:r>
                      <a:r>
                        <a:rPr lang="en-US" altLang="zh-CN" sz="1200">
                          <a:solidFill>
                            <a:srgbClr val="000000"/>
                          </a:solidFill>
                          <a:latin typeface="Times New Roman" panose="02020603050405020304" pitchFamily="18" charset="0"/>
                          <a:ea typeface="仿宋_GB2312" charset="-122"/>
                        </a:rPr>
                        <a:t>1</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rowSpan="3">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rowSpan="3">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82073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a:t>
                      </a: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月轮转科室</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，考试成绩</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是</a:t>
                      </a:r>
                      <a:r>
                        <a:rPr lang="en-US" altLang="zh-CN" sz="1200" u="sng">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否</a:t>
                      </a:r>
                      <a:r>
                        <a:rPr lang="zh-CN" altLang="en-US" sz="1200" dirty="0">
                          <a:solidFill>
                            <a:srgbClr val="000000"/>
                          </a:solidFill>
                          <a:latin typeface="Times New Roman" panose="02020603050405020304" pitchFamily="18" charset="0"/>
                          <a:ea typeface="仿宋_GB2312" charset="-122"/>
                        </a:rPr>
                        <a:t>补考。</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a:t>
                      </a: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月轮转科室</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，考试成绩</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是</a:t>
                      </a:r>
                      <a:r>
                        <a:rPr lang="en-US" altLang="zh-CN" sz="1200" u="sng">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否</a:t>
                      </a:r>
                      <a:r>
                        <a:rPr lang="zh-CN" altLang="en-US" sz="1200" dirty="0">
                          <a:solidFill>
                            <a:srgbClr val="000000"/>
                          </a:solidFill>
                          <a:latin typeface="Times New Roman" panose="02020603050405020304" pitchFamily="18" charset="0"/>
                          <a:ea typeface="仿宋_GB2312" charset="-122"/>
                        </a:rPr>
                        <a:t>补考。</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a:t>
                      </a: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月轮转科室</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，考试成绩</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是</a:t>
                      </a:r>
                      <a:r>
                        <a:rPr lang="en-US" altLang="zh-CN" sz="1200" u="sng">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否</a:t>
                      </a:r>
                      <a:r>
                        <a:rPr lang="zh-CN" altLang="en-US" sz="1200" dirty="0">
                          <a:solidFill>
                            <a:srgbClr val="000000"/>
                          </a:solidFill>
                          <a:latin typeface="Times New Roman" panose="02020603050405020304" pitchFamily="18" charset="0"/>
                          <a:ea typeface="仿宋_GB2312" charset="-122"/>
                        </a:rPr>
                        <a:t>补考。</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a:t>
                      </a:r>
                      <a:r>
                        <a:rPr lang="en-US" altLang="zh-CN" sz="1200">
                          <a:solidFill>
                            <a:srgbClr val="000000"/>
                          </a:solidFill>
                          <a:latin typeface="Times New Roman" panose="02020603050405020304" pitchFamily="18" charset="0"/>
                          <a:ea typeface="仿宋_GB2312" charset="-122"/>
                        </a:rPr>
                        <a:t>-20</a:t>
                      </a:r>
                      <a:r>
                        <a:rPr lang="en-US" altLang="zh-CN" sz="1200" u="sng">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年</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月轮转科室</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，考试成绩</a:t>
                      </a:r>
                      <a:r>
                        <a:rPr lang="zh-CN" altLang="en-US" sz="1200" u="sng" dirty="0">
                          <a:solidFill>
                            <a:srgbClr val="000000"/>
                          </a:solidFill>
                          <a:latin typeface="Times New Roman" panose="02020603050405020304" pitchFamily="18" charset="0"/>
                          <a:ea typeface="仿宋_GB2312" charset="-122"/>
                        </a:rPr>
                        <a:t>    </a:t>
                      </a:r>
                      <a:r>
                        <a:rPr lang="zh-CN" altLang="en-US" sz="1200" dirty="0">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是</a:t>
                      </a:r>
                      <a:r>
                        <a:rPr lang="en-US" altLang="zh-CN" sz="1200" u="sng">
                          <a:solidFill>
                            <a:srgbClr val="000000"/>
                          </a:solidFill>
                          <a:latin typeface="Times New Roman" panose="02020603050405020304" pitchFamily="18" charset="0"/>
                          <a:ea typeface="仿宋_GB2312" charset="-122"/>
                        </a:rPr>
                        <a:t>/</a:t>
                      </a:r>
                      <a:r>
                        <a:rPr lang="zh-CN" altLang="en-US" sz="1200" u="sng" dirty="0">
                          <a:solidFill>
                            <a:srgbClr val="000000"/>
                          </a:solidFill>
                          <a:latin typeface="Times New Roman" panose="02020603050405020304" pitchFamily="18" charset="0"/>
                          <a:ea typeface="仿宋_GB2312" charset="-122"/>
                        </a:rPr>
                        <a:t>否</a:t>
                      </a:r>
                      <a:r>
                        <a:rPr lang="zh-CN" altLang="en-US" sz="1200" dirty="0">
                          <a:solidFill>
                            <a:srgbClr val="000000"/>
                          </a:solidFill>
                          <a:latin typeface="Times New Roman" panose="02020603050405020304" pitchFamily="18" charset="0"/>
                          <a:ea typeface="仿宋_GB2312" charset="-122"/>
                        </a:rPr>
                        <a:t>补考。</a:t>
                      </a:r>
                      <a:endParaRPr lang="zh-CN" altLang="en-US" sz="12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solidFill>
                      <a:schemeClr val="bg2"/>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638175">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理论考试成绩</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循证医学：合格</a:t>
                      </a:r>
                      <a:r>
                        <a:rPr lang="en-US" altLang="zh-CN" sz="1200">
                          <a:solidFill>
                            <a:srgbClr val="000000"/>
                          </a:solidFill>
                          <a:latin typeface="Times New Roman" panose="02020603050405020304" pitchFamily="18" charset="0"/>
                          <a:ea typeface="仿宋_GB2312" charset="-122"/>
                        </a:rPr>
                        <a:t>/</a:t>
                      </a:r>
                      <a:r>
                        <a:rPr lang="zh-CN" altLang="en-US" sz="1200" dirty="0">
                          <a:solidFill>
                            <a:srgbClr val="000000"/>
                          </a:solidFill>
                          <a:latin typeface="Times New Roman" panose="02020603050405020304" pitchFamily="18" charset="0"/>
                          <a:ea typeface="仿宋_GB2312" charset="-122"/>
                        </a:rPr>
                        <a:t>不合格</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危重急救抢救流程：合格</a:t>
                      </a:r>
                      <a:r>
                        <a:rPr lang="en-US" altLang="zh-CN" sz="1200">
                          <a:solidFill>
                            <a:srgbClr val="000000"/>
                          </a:solidFill>
                          <a:latin typeface="Times New Roman" panose="02020603050405020304" pitchFamily="18" charset="0"/>
                          <a:ea typeface="仿宋_GB2312" charset="-122"/>
                        </a:rPr>
                        <a:t>/</a:t>
                      </a:r>
                      <a:r>
                        <a:rPr lang="zh-CN" altLang="en-US" sz="1200" dirty="0">
                          <a:solidFill>
                            <a:srgbClr val="000000"/>
                          </a:solidFill>
                          <a:latin typeface="Times New Roman" panose="02020603050405020304" pitchFamily="18" charset="0"/>
                          <a:ea typeface="仿宋_GB2312" charset="-122"/>
                        </a:rPr>
                        <a:t>不合格</a:t>
                      </a:r>
                      <a:endParaRPr lang="zh-CN" altLang="en-US" sz="12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不合格一科扣</a:t>
                      </a:r>
                      <a:r>
                        <a:rPr lang="en-US" altLang="zh-CN" sz="1200">
                          <a:solidFill>
                            <a:srgbClr val="000000"/>
                          </a:solidFill>
                          <a:latin typeface="Times New Roman" panose="02020603050405020304" pitchFamily="18" charset="0"/>
                          <a:ea typeface="仿宋_GB2312" charset="-122"/>
                        </a:rPr>
                        <a:t>2</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2881" name="内容占位符 242880"/>
          <p:cNvGraphicFramePr/>
          <p:nvPr>
            <p:ph/>
          </p:nvPr>
        </p:nvGraphicFramePr>
        <p:xfrm>
          <a:off x="457200" y="1341438"/>
          <a:ext cx="8229600" cy="4911725"/>
        </p:xfrm>
        <a:graphic>
          <a:graphicData uri="http://schemas.openxmlformats.org/drawingml/2006/table">
            <a:tbl>
              <a:tblPr/>
              <a:tblGrid>
                <a:gridCol w="549275"/>
                <a:gridCol w="4892675"/>
                <a:gridCol w="1370013"/>
                <a:gridCol w="1020762"/>
                <a:gridCol w="396875"/>
              </a:tblGrid>
              <a:tr h="8286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综合素质</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20%</a:t>
                      </a:r>
                      <a:endParaRPr lang="en-US" altLang="zh-CN" sz="12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具有良好的团队精神和人际关系，积极发挥协作和组织作用，受到培训小组、上级医师及轮转科室的好评。</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被轮转科室投诉一次扣</a:t>
                      </a:r>
                      <a:r>
                        <a:rPr lang="en-US" altLang="zh-CN" sz="1200">
                          <a:solidFill>
                            <a:srgbClr val="000000"/>
                          </a:solidFill>
                          <a:latin typeface="Times New Roman" panose="02020603050405020304" pitchFamily="18" charset="0"/>
                          <a:ea typeface="仿宋_GB2312" charset="-122"/>
                        </a:rPr>
                        <a:t>1</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368300">
                <a:tc gridSpan="5">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b="1" dirty="0">
                          <a:solidFill>
                            <a:srgbClr val="000000"/>
                          </a:solidFill>
                          <a:latin typeface="Times New Roman" panose="02020603050405020304" pitchFamily="18" charset="0"/>
                          <a:ea typeface="仿宋_GB2312" charset="-122"/>
                        </a:rPr>
                        <a:t>加分项</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8286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论文刊发</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统计源期刊以上：第一作者加</a:t>
                      </a:r>
                      <a:r>
                        <a:rPr lang="en-US" altLang="zh-CN" sz="1200">
                          <a:solidFill>
                            <a:srgbClr val="000000"/>
                          </a:solidFill>
                          <a:latin typeface="Times New Roman" panose="02020603050405020304" pitchFamily="18" charset="0"/>
                          <a:ea typeface="仿宋_GB2312" charset="-122"/>
                        </a:rPr>
                        <a:t>2</a:t>
                      </a:r>
                      <a:r>
                        <a:rPr lang="zh-CN" altLang="en-US" sz="1200" dirty="0">
                          <a:solidFill>
                            <a:srgbClr val="000000"/>
                          </a:solidFill>
                          <a:latin typeface="Times New Roman" panose="02020603050405020304" pitchFamily="18" charset="0"/>
                          <a:ea typeface="仿宋_GB2312" charset="-122"/>
                        </a:rPr>
                        <a:t>分，第二作者加</a:t>
                      </a:r>
                      <a:r>
                        <a:rPr lang="en-US" altLang="zh-CN" sz="1200">
                          <a:solidFill>
                            <a:srgbClr val="000000"/>
                          </a:solidFill>
                          <a:latin typeface="Times New Roman" panose="02020603050405020304" pitchFamily="18" charset="0"/>
                          <a:ea typeface="仿宋_GB2312" charset="-122"/>
                        </a:rPr>
                        <a:t>1.6</a:t>
                      </a:r>
                      <a:r>
                        <a:rPr lang="zh-CN" altLang="en-US" sz="1200" dirty="0">
                          <a:solidFill>
                            <a:srgbClr val="000000"/>
                          </a:solidFill>
                          <a:latin typeface="Times New Roman" panose="02020603050405020304" pitchFamily="18" charset="0"/>
                          <a:ea typeface="仿宋_GB2312" charset="-122"/>
                        </a:rPr>
                        <a:t>分，第三作者加</a:t>
                      </a:r>
                      <a:r>
                        <a:rPr lang="en-US" altLang="zh-CN" sz="1200">
                          <a:solidFill>
                            <a:srgbClr val="000000"/>
                          </a:solidFill>
                          <a:latin typeface="Times New Roman" panose="02020603050405020304" pitchFamily="18" charset="0"/>
                          <a:ea typeface="仿宋_GB2312" charset="-122"/>
                        </a:rPr>
                        <a:t>1.2</a:t>
                      </a:r>
                      <a:r>
                        <a:rPr lang="zh-CN" altLang="en-US" sz="1200" dirty="0">
                          <a:solidFill>
                            <a:srgbClr val="000000"/>
                          </a:solidFill>
                          <a:latin typeface="Times New Roman" panose="02020603050405020304" pitchFamily="18" charset="0"/>
                          <a:ea typeface="仿宋_GB2312" charset="-122"/>
                        </a:rPr>
                        <a:t>分；</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核心期刊：第一作者加</a:t>
                      </a:r>
                      <a:r>
                        <a:rPr lang="en-US" altLang="zh-CN" sz="1200">
                          <a:solidFill>
                            <a:srgbClr val="000000"/>
                          </a:solidFill>
                          <a:latin typeface="Times New Roman" panose="02020603050405020304" pitchFamily="18" charset="0"/>
                          <a:ea typeface="仿宋_GB2312" charset="-122"/>
                        </a:rPr>
                        <a:t>3</a:t>
                      </a:r>
                      <a:r>
                        <a:rPr lang="zh-CN" altLang="en-US" sz="1200" dirty="0">
                          <a:solidFill>
                            <a:srgbClr val="000000"/>
                          </a:solidFill>
                          <a:latin typeface="Times New Roman" panose="02020603050405020304" pitchFamily="18" charset="0"/>
                          <a:ea typeface="仿宋_GB2312" charset="-122"/>
                        </a:rPr>
                        <a:t>分，第二作者加</a:t>
                      </a:r>
                      <a:r>
                        <a:rPr lang="en-US" altLang="zh-CN" sz="1200">
                          <a:solidFill>
                            <a:srgbClr val="000000"/>
                          </a:solidFill>
                          <a:latin typeface="Times New Roman" panose="02020603050405020304" pitchFamily="18" charset="0"/>
                          <a:ea typeface="仿宋_GB2312" charset="-122"/>
                        </a:rPr>
                        <a:t>2.4</a:t>
                      </a:r>
                      <a:r>
                        <a:rPr lang="zh-CN" altLang="en-US" sz="1200" dirty="0">
                          <a:solidFill>
                            <a:srgbClr val="000000"/>
                          </a:solidFill>
                          <a:latin typeface="Times New Roman" panose="02020603050405020304" pitchFamily="18" charset="0"/>
                          <a:ea typeface="仿宋_GB2312" charset="-122"/>
                        </a:rPr>
                        <a:t>分，第三作者加</a:t>
                      </a:r>
                      <a:r>
                        <a:rPr lang="en-US" altLang="zh-CN" sz="1200">
                          <a:solidFill>
                            <a:srgbClr val="000000"/>
                          </a:solidFill>
                          <a:latin typeface="Times New Roman" panose="02020603050405020304" pitchFamily="18" charset="0"/>
                          <a:ea typeface="仿宋_GB2312" charset="-122"/>
                        </a:rPr>
                        <a:t>1.8</a:t>
                      </a:r>
                      <a:r>
                        <a:rPr lang="zh-CN" altLang="en-US" sz="1200" dirty="0">
                          <a:solidFill>
                            <a:srgbClr val="000000"/>
                          </a:solidFill>
                          <a:latin typeface="Times New Roman" panose="02020603050405020304" pitchFamily="18" charset="0"/>
                          <a:ea typeface="仿宋_GB2312" charset="-122"/>
                        </a:rPr>
                        <a:t>分；</a:t>
                      </a:r>
                      <a:br>
                        <a:rPr lang="zh-CN" altLang="en-US" sz="1200" dirty="0">
                          <a:solidFill>
                            <a:srgbClr val="000000"/>
                          </a:solidFill>
                          <a:latin typeface="Times New Roman" panose="02020603050405020304" pitchFamily="18" charset="0"/>
                          <a:ea typeface="仿宋_GB2312" charset="-122"/>
                        </a:rPr>
                      </a:br>
                      <a:r>
                        <a:rPr lang="en-US" altLang="zh-CN" sz="1200">
                          <a:solidFill>
                            <a:srgbClr val="000000"/>
                          </a:solidFill>
                          <a:latin typeface="Times New Roman" panose="02020603050405020304" pitchFamily="18" charset="0"/>
                          <a:ea typeface="仿宋_GB2312" charset="-122"/>
                        </a:rPr>
                        <a:t>SCI</a:t>
                      </a:r>
                      <a:r>
                        <a:rPr lang="zh-CN" altLang="en-US" sz="1200" dirty="0">
                          <a:solidFill>
                            <a:srgbClr val="000000"/>
                          </a:solidFill>
                          <a:latin typeface="Times New Roman" panose="02020603050405020304" pitchFamily="18" charset="0"/>
                          <a:ea typeface="仿宋_GB2312" charset="-122"/>
                        </a:rPr>
                        <a:t>：第一作者加</a:t>
                      </a:r>
                      <a:r>
                        <a:rPr lang="en-US" altLang="zh-CN" sz="1200">
                          <a:solidFill>
                            <a:srgbClr val="000000"/>
                          </a:solidFill>
                          <a:latin typeface="Times New Roman" panose="02020603050405020304" pitchFamily="18" charset="0"/>
                          <a:ea typeface="仿宋_GB2312" charset="-122"/>
                        </a:rPr>
                        <a:t>6</a:t>
                      </a:r>
                      <a:r>
                        <a:rPr lang="zh-CN" altLang="en-US" sz="1200" dirty="0">
                          <a:solidFill>
                            <a:srgbClr val="000000"/>
                          </a:solidFill>
                          <a:latin typeface="Times New Roman" panose="02020603050405020304" pitchFamily="18" charset="0"/>
                          <a:ea typeface="仿宋_GB2312" charset="-122"/>
                        </a:rPr>
                        <a:t>分，第二作者加</a:t>
                      </a:r>
                      <a:r>
                        <a:rPr lang="en-US" altLang="zh-CN" sz="1200">
                          <a:solidFill>
                            <a:srgbClr val="000000"/>
                          </a:solidFill>
                          <a:latin typeface="Times New Roman" panose="02020603050405020304" pitchFamily="18" charset="0"/>
                          <a:ea typeface="仿宋_GB2312" charset="-122"/>
                        </a:rPr>
                        <a:t>5.2</a:t>
                      </a:r>
                      <a:r>
                        <a:rPr lang="zh-CN" altLang="en-US" sz="1200" dirty="0">
                          <a:solidFill>
                            <a:srgbClr val="000000"/>
                          </a:solidFill>
                          <a:latin typeface="Times New Roman" panose="02020603050405020304" pitchFamily="18" charset="0"/>
                          <a:ea typeface="仿宋_GB2312" charset="-122"/>
                        </a:rPr>
                        <a:t>分，第三作者加</a:t>
                      </a:r>
                      <a:r>
                        <a:rPr lang="en-US" altLang="zh-CN" sz="1200">
                          <a:solidFill>
                            <a:srgbClr val="000000"/>
                          </a:solidFill>
                          <a:latin typeface="Times New Roman" panose="02020603050405020304" pitchFamily="18" charset="0"/>
                          <a:ea typeface="仿宋_GB2312" charset="-122"/>
                        </a:rPr>
                        <a:t>4.4</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需提供期刊复印件</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8286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参与科研项目</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市厅级第一负责人</a:t>
                      </a:r>
                      <a:r>
                        <a:rPr lang="en-US" altLang="zh-CN" sz="1200">
                          <a:solidFill>
                            <a:srgbClr val="000000"/>
                          </a:solidFill>
                          <a:latin typeface="Times New Roman" panose="02020603050405020304" pitchFamily="18" charset="0"/>
                          <a:ea typeface="仿宋_GB2312" charset="-122"/>
                        </a:rPr>
                        <a:t>4</a:t>
                      </a:r>
                      <a:r>
                        <a:rPr lang="zh-CN" altLang="en-US" sz="1200" dirty="0">
                          <a:solidFill>
                            <a:srgbClr val="000000"/>
                          </a:solidFill>
                          <a:latin typeface="Times New Roman" panose="02020603050405020304" pitchFamily="18" charset="0"/>
                          <a:ea typeface="仿宋_GB2312" charset="-122"/>
                        </a:rPr>
                        <a:t>分；第二负责人</a:t>
                      </a:r>
                      <a:r>
                        <a:rPr lang="en-US" altLang="zh-CN" sz="1200">
                          <a:solidFill>
                            <a:srgbClr val="000000"/>
                          </a:solidFill>
                          <a:latin typeface="Times New Roman" panose="02020603050405020304" pitchFamily="18" charset="0"/>
                          <a:ea typeface="仿宋_GB2312" charset="-122"/>
                        </a:rPr>
                        <a:t>3.6</a:t>
                      </a:r>
                      <a:r>
                        <a:rPr lang="zh-CN" altLang="en-US" sz="1200" dirty="0">
                          <a:solidFill>
                            <a:srgbClr val="000000"/>
                          </a:solidFill>
                          <a:latin typeface="Times New Roman" panose="02020603050405020304" pitchFamily="18" charset="0"/>
                          <a:ea typeface="仿宋_GB2312" charset="-122"/>
                        </a:rPr>
                        <a:t>分；第三负责人</a:t>
                      </a:r>
                      <a:r>
                        <a:rPr lang="en-US" altLang="zh-CN" sz="1200">
                          <a:solidFill>
                            <a:srgbClr val="000000"/>
                          </a:solidFill>
                          <a:latin typeface="Times New Roman" panose="02020603050405020304" pitchFamily="18" charset="0"/>
                          <a:ea typeface="仿宋_GB2312" charset="-122"/>
                        </a:rPr>
                        <a:t>3.2</a:t>
                      </a:r>
                      <a:r>
                        <a:rPr lang="zh-CN" altLang="en-US" sz="1200" dirty="0">
                          <a:solidFill>
                            <a:srgbClr val="000000"/>
                          </a:solidFill>
                          <a:latin typeface="Times New Roman" panose="02020603050405020304" pitchFamily="18" charset="0"/>
                          <a:ea typeface="仿宋_GB2312" charset="-122"/>
                        </a:rPr>
                        <a:t>分；</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省部级第一负责人</a:t>
                      </a:r>
                      <a:r>
                        <a:rPr lang="en-US" altLang="zh-CN" sz="1200">
                          <a:solidFill>
                            <a:srgbClr val="000000"/>
                          </a:solidFill>
                          <a:latin typeface="Times New Roman" panose="02020603050405020304" pitchFamily="18" charset="0"/>
                          <a:ea typeface="仿宋_GB2312" charset="-122"/>
                        </a:rPr>
                        <a:t>6</a:t>
                      </a:r>
                      <a:r>
                        <a:rPr lang="zh-CN" altLang="en-US" sz="1200" dirty="0">
                          <a:solidFill>
                            <a:srgbClr val="000000"/>
                          </a:solidFill>
                          <a:latin typeface="Times New Roman" panose="02020603050405020304" pitchFamily="18" charset="0"/>
                          <a:ea typeface="仿宋_GB2312" charset="-122"/>
                        </a:rPr>
                        <a:t>分；第二负责人</a:t>
                      </a:r>
                      <a:r>
                        <a:rPr lang="en-US" altLang="zh-CN" sz="1200">
                          <a:solidFill>
                            <a:srgbClr val="000000"/>
                          </a:solidFill>
                          <a:latin typeface="Times New Roman" panose="02020603050405020304" pitchFamily="18" charset="0"/>
                          <a:ea typeface="仿宋_GB2312" charset="-122"/>
                        </a:rPr>
                        <a:t>4.8</a:t>
                      </a:r>
                      <a:r>
                        <a:rPr lang="zh-CN" altLang="en-US" sz="1200" dirty="0">
                          <a:solidFill>
                            <a:srgbClr val="000000"/>
                          </a:solidFill>
                          <a:latin typeface="Times New Roman" panose="02020603050405020304" pitchFamily="18" charset="0"/>
                          <a:ea typeface="仿宋_GB2312" charset="-122"/>
                        </a:rPr>
                        <a:t>分；第三负责人</a:t>
                      </a:r>
                      <a:r>
                        <a:rPr lang="en-US" altLang="zh-CN" sz="1200">
                          <a:solidFill>
                            <a:srgbClr val="000000"/>
                          </a:solidFill>
                          <a:latin typeface="Times New Roman" panose="02020603050405020304" pitchFamily="18" charset="0"/>
                          <a:ea typeface="仿宋_GB2312" charset="-122"/>
                        </a:rPr>
                        <a:t>3.6</a:t>
                      </a:r>
                      <a:r>
                        <a:rPr lang="zh-CN" altLang="en-US" sz="1200" dirty="0">
                          <a:solidFill>
                            <a:srgbClr val="000000"/>
                          </a:solidFill>
                          <a:latin typeface="Times New Roman" panose="02020603050405020304" pitchFamily="18" charset="0"/>
                          <a:ea typeface="仿宋_GB2312" charset="-122"/>
                        </a:rPr>
                        <a:t>分；</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国家级第一负责人</a:t>
                      </a:r>
                      <a:r>
                        <a:rPr lang="en-US" altLang="zh-CN" sz="1200">
                          <a:solidFill>
                            <a:srgbClr val="000000"/>
                          </a:solidFill>
                          <a:latin typeface="Times New Roman" panose="02020603050405020304" pitchFamily="18" charset="0"/>
                          <a:ea typeface="仿宋_GB2312" charset="-122"/>
                        </a:rPr>
                        <a:t>10</a:t>
                      </a:r>
                      <a:r>
                        <a:rPr lang="zh-CN" altLang="en-US" sz="1200" dirty="0">
                          <a:solidFill>
                            <a:srgbClr val="000000"/>
                          </a:solidFill>
                          <a:latin typeface="Times New Roman" panose="02020603050405020304" pitchFamily="18" charset="0"/>
                          <a:ea typeface="仿宋_GB2312" charset="-122"/>
                        </a:rPr>
                        <a:t>分；第二负责人</a:t>
                      </a:r>
                      <a:r>
                        <a:rPr lang="en-US" altLang="zh-CN" sz="1200">
                          <a:solidFill>
                            <a:srgbClr val="000000"/>
                          </a:solidFill>
                          <a:latin typeface="Times New Roman" panose="02020603050405020304" pitchFamily="18" charset="0"/>
                          <a:ea typeface="仿宋_GB2312" charset="-122"/>
                        </a:rPr>
                        <a:t>8</a:t>
                      </a:r>
                      <a:r>
                        <a:rPr lang="zh-CN" altLang="en-US" sz="1200" dirty="0">
                          <a:solidFill>
                            <a:srgbClr val="000000"/>
                          </a:solidFill>
                          <a:latin typeface="Times New Roman" panose="02020603050405020304" pitchFamily="18" charset="0"/>
                          <a:ea typeface="仿宋_GB2312" charset="-122"/>
                        </a:rPr>
                        <a:t>分；第三负责人</a:t>
                      </a:r>
                      <a:r>
                        <a:rPr lang="en-US" altLang="zh-CN" sz="1200">
                          <a:solidFill>
                            <a:srgbClr val="000000"/>
                          </a:solidFill>
                          <a:latin typeface="Times New Roman" panose="02020603050405020304" pitchFamily="18" charset="0"/>
                          <a:ea typeface="仿宋_GB2312" charset="-122"/>
                        </a:rPr>
                        <a:t>6</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需提供凭证</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5969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收到表彰</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医院优秀医生</a:t>
                      </a:r>
                      <a:r>
                        <a:rPr lang="en-US" altLang="zh-CN" sz="1200">
                          <a:solidFill>
                            <a:srgbClr val="000000"/>
                          </a:solidFill>
                          <a:latin typeface="Times New Roman" panose="02020603050405020304" pitchFamily="18" charset="0"/>
                          <a:ea typeface="仿宋_GB2312" charset="-122"/>
                        </a:rPr>
                        <a:t>1</a:t>
                      </a:r>
                      <a:r>
                        <a:rPr lang="zh-CN" altLang="en-US" sz="1200" dirty="0">
                          <a:solidFill>
                            <a:srgbClr val="000000"/>
                          </a:solidFill>
                          <a:latin typeface="Times New Roman" panose="02020603050405020304" pitchFamily="18" charset="0"/>
                          <a:ea typeface="仿宋_GB2312" charset="-122"/>
                        </a:rPr>
                        <a:t>分、获省级技能竞赛一二三等奖分别加</a:t>
                      </a:r>
                      <a:r>
                        <a:rPr lang="en-US" altLang="zh-CN" sz="1200">
                          <a:solidFill>
                            <a:srgbClr val="000000"/>
                          </a:solidFill>
                          <a:latin typeface="Times New Roman" panose="02020603050405020304" pitchFamily="18" charset="0"/>
                          <a:ea typeface="仿宋_GB2312" charset="-122"/>
                        </a:rPr>
                        <a:t>3</a:t>
                      </a:r>
                      <a:r>
                        <a:rPr lang="zh-CN" altLang="en-US" sz="1200" dirty="0">
                          <a:solidFill>
                            <a:srgbClr val="000000"/>
                          </a:solidFill>
                          <a:latin typeface="Times New Roman" panose="02020603050405020304" pitchFamily="18" charset="0"/>
                          <a:ea typeface="仿宋_GB2312" charset="-122"/>
                        </a:rPr>
                        <a:t>、</a:t>
                      </a:r>
                      <a:r>
                        <a:rPr lang="en-US" altLang="zh-CN" sz="1200">
                          <a:solidFill>
                            <a:srgbClr val="000000"/>
                          </a:solidFill>
                          <a:latin typeface="Times New Roman" panose="02020603050405020304" pitchFamily="18" charset="0"/>
                          <a:ea typeface="仿宋_GB2312" charset="-122"/>
                        </a:rPr>
                        <a:t>2</a:t>
                      </a:r>
                      <a:r>
                        <a:rPr lang="zh-CN" altLang="en-US" sz="1200" dirty="0">
                          <a:solidFill>
                            <a:srgbClr val="000000"/>
                          </a:solidFill>
                          <a:latin typeface="Times New Roman" panose="02020603050405020304" pitchFamily="18" charset="0"/>
                          <a:ea typeface="仿宋_GB2312" charset="-122"/>
                        </a:rPr>
                        <a:t>、</a:t>
                      </a:r>
                      <a:r>
                        <a:rPr lang="en-US" altLang="zh-CN" sz="1200">
                          <a:solidFill>
                            <a:srgbClr val="000000"/>
                          </a:solidFill>
                          <a:latin typeface="Times New Roman" panose="02020603050405020304" pitchFamily="18" charset="0"/>
                          <a:ea typeface="仿宋_GB2312" charset="-122"/>
                        </a:rPr>
                        <a:t>1</a:t>
                      </a:r>
                      <a:r>
                        <a:rPr lang="zh-CN" altLang="en-US" sz="1200" dirty="0">
                          <a:solidFill>
                            <a:srgbClr val="000000"/>
                          </a:solidFill>
                          <a:latin typeface="Times New Roman" panose="02020603050405020304" pitchFamily="18" charset="0"/>
                          <a:ea typeface="仿宋_GB2312" charset="-122"/>
                        </a:rPr>
                        <a:t>分</a:t>
                      </a:r>
                      <a:br>
                        <a:rPr lang="zh-CN" altLang="en-US" sz="1200" dirty="0">
                          <a:solidFill>
                            <a:srgbClr val="000000"/>
                          </a:solidFill>
                          <a:latin typeface="Times New Roman" panose="02020603050405020304" pitchFamily="18" charset="0"/>
                          <a:ea typeface="仿宋_GB2312" charset="-122"/>
                        </a:rPr>
                      </a:br>
                      <a:r>
                        <a:rPr lang="zh-CN" altLang="en-US" sz="1200" dirty="0">
                          <a:solidFill>
                            <a:srgbClr val="000000"/>
                          </a:solidFill>
                          <a:latin typeface="Times New Roman" panose="02020603050405020304" pitchFamily="18" charset="0"/>
                          <a:ea typeface="仿宋_GB2312" charset="-122"/>
                        </a:rPr>
                        <a:t>收到感谢信一次</a:t>
                      </a:r>
                      <a:r>
                        <a:rPr lang="en-US" altLang="zh-CN" sz="1200">
                          <a:solidFill>
                            <a:srgbClr val="000000"/>
                          </a:solidFill>
                          <a:latin typeface="Times New Roman" panose="02020603050405020304" pitchFamily="18" charset="0"/>
                          <a:ea typeface="仿宋_GB2312" charset="-122"/>
                        </a:rPr>
                        <a:t>0.2</a:t>
                      </a:r>
                      <a:r>
                        <a:rPr lang="zh-CN" altLang="en-US" sz="1200" dirty="0">
                          <a:solidFill>
                            <a:srgbClr val="000000"/>
                          </a:solidFill>
                          <a:latin typeface="Times New Roman" panose="02020603050405020304" pitchFamily="18" charset="0"/>
                          <a:ea typeface="仿宋_GB2312" charset="-122"/>
                        </a:rPr>
                        <a:t>分、收到锦旗一次</a:t>
                      </a:r>
                      <a:r>
                        <a:rPr lang="en-US" altLang="zh-CN" sz="1200">
                          <a:solidFill>
                            <a:srgbClr val="000000"/>
                          </a:solidFill>
                          <a:latin typeface="Times New Roman" panose="02020603050405020304" pitchFamily="18" charset="0"/>
                          <a:ea typeface="仿宋_GB2312" charset="-122"/>
                        </a:rPr>
                        <a:t>0.5</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需奖状复印件</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6381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宣讲</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参与科室讲课且担任主讲、外出开会、参与组织讲座（主持病历讨论等）一次</a:t>
                      </a:r>
                      <a:r>
                        <a:rPr lang="en-US" altLang="zh-CN" sz="1200">
                          <a:solidFill>
                            <a:srgbClr val="000000"/>
                          </a:solidFill>
                          <a:latin typeface="Times New Roman" panose="02020603050405020304" pitchFamily="18" charset="0"/>
                          <a:ea typeface="仿宋_GB2312" charset="-122"/>
                        </a:rPr>
                        <a:t>0.5</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需提供汇报照片及讲课</a:t>
                      </a:r>
                      <a:r>
                        <a:rPr lang="en-US" altLang="zh-CN" sz="1200">
                          <a:solidFill>
                            <a:srgbClr val="000000"/>
                          </a:solidFill>
                          <a:latin typeface="Times New Roman" panose="02020603050405020304" pitchFamily="18" charset="0"/>
                          <a:ea typeface="仿宋_GB2312" charset="-122"/>
                        </a:rPr>
                        <a:t>PPT</a:t>
                      </a:r>
                      <a:r>
                        <a:rPr lang="zh-CN" altLang="en-US" sz="1200" dirty="0">
                          <a:solidFill>
                            <a:srgbClr val="000000"/>
                          </a:solidFill>
                          <a:latin typeface="Times New Roman" panose="02020603050405020304" pitchFamily="18" charset="0"/>
                          <a:ea typeface="仿宋_GB2312" charset="-122"/>
                        </a:rPr>
                        <a:t>打印</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55613">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solidFill>
                            <a:srgbClr val="000000"/>
                          </a:solidFill>
                          <a:latin typeface="Times New Roman" panose="02020603050405020304" pitchFamily="18" charset="0"/>
                          <a:ea typeface="仿宋_GB2312" charset="-122"/>
                        </a:rPr>
                        <a:t>执医证</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有执医证</a:t>
                      </a:r>
                      <a:r>
                        <a:rPr lang="en-US" altLang="zh-CN" sz="1200">
                          <a:solidFill>
                            <a:srgbClr val="000000"/>
                          </a:solidFill>
                          <a:latin typeface="Times New Roman" panose="02020603050405020304" pitchFamily="18" charset="0"/>
                          <a:ea typeface="仿宋_GB2312" charset="-122"/>
                        </a:rPr>
                        <a:t>0.5</a:t>
                      </a:r>
                      <a:r>
                        <a:rPr lang="zh-CN" altLang="en-US" sz="1200" dirty="0">
                          <a:solidFill>
                            <a:srgbClr val="000000"/>
                          </a:solidFill>
                          <a:latin typeface="Times New Roman" panose="02020603050405020304" pitchFamily="18" charset="0"/>
                          <a:ea typeface="仿宋_GB2312" charset="-122"/>
                        </a:rPr>
                        <a:t>分，进入培训首年度取得执医证</a:t>
                      </a:r>
                      <a:r>
                        <a:rPr lang="en-US" altLang="zh-CN" sz="1200">
                          <a:solidFill>
                            <a:srgbClr val="000000"/>
                          </a:solidFill>
                          <a:latin typeface="Times New Roman" panose="02020603050405020304" pitchFamily="18" charset="0"/>
                          <a:ea typeface="仿宋_GB2312" charset="-122"/>
                        </a:rPr>
                        <a:t>1</a:t>
                      </a:r>
                      <a:r>
                        <a:rPr lang="zh-CN" altLang="en-US" sz="1200" dirty="0">
                          <a:solidFill>
                            <a:srgbClr val="000000"/>
                          </a:solidFill>
                          <a:latin typeface="Times New Roman" panose="02020603050405020304" pitchFamily="18" charset="0"/>
                          <a:ea typeface="仿宋_GB2312" charset="-122"/>
                        </a:rPr>
                        <a:t>分。</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提供复印件</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solidFill>
                            <a:srgbClr val="000000"/>
                          </a:solidFill>
                          <a:latin typeface="Times New Roman" panose="02020603050405020304" pitchFamily="18" charset="0"/>
                          <a:ea typeface="仿宋_GB2312" charset="-122"/>
                        </a:rPr>
                        <a:t>　</a:t>
                      </a:r>
                      <a:endParaRPr lang="zh-CN" altLang="en-US" sz="12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366712">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000" dirty="0">
                          <a:solidFill>
                            <a:srgbClr val="000000"/>
                          </a:solidFill>
                          <a:latin typeface="Times New Roman" panose="02020603050405020304" pitchFamily="18" charset="0"/>
                          <a:ea typeface="仿宋_GB2312" charset="-122"/>
                        </a:rPr>
                        <a:t>合计</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gridSpan="4">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000" dirty="0">
                          <a:solidFill>
                            <a:srgbClr val="000000"/>
                          </a:solidFill>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242882" name="矩形 242881"/>
          <p:cNvSpPr/>
          <p:nvPr/>
        </p:nvSpPr>
        <p:spPr>
          <a:xfrm>
            <a:off x="1298575" y="908050"/>
            <a:ext cx="1252538" cy="304800"/>
          </a:xfrm>
          <a:prstGeom prst="rect">
            <a:avLst/>
          </a:prstGeom>
          <a:noFill/>
          <a:ln w="9525">
            <a:noFill/>
          </a:ln>
        </p:spPr>
        <p:txBody>
          <a:bodyPr wrap="none" anchor="ctr">
            <a:spAutoFit/>
          </a:bodyPr>
          <a:p>
            <a:pPr lvl="0" indent="357505" algn="ctr"/>
            <a:r>
              <a:rPr lang="zh-CN" altLang="en-US" sz="1400" b="1" dirty="0">
                <a:solidFill>
                  <a:srgbClr val="000000"/>
                </a:solidFill>
                <a:latin typeface="黑体" panose="02010609060101010101" pitchFamily="49" charset="-122"/>
                <a:ea typeface="黑体" panose="02010609060101010101" pitchFamily="49" charset="-122"/>
              </a:rPr>
              <a:t>（续表）</a:t>
            </a:r>
            <a:endParaRPr lang="zh-CN" altLang="en-US" sz="14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77"/>
          <p:cNvSpPr/>
          <p:nvPr/>
        </p:nvSpPr>
        <p:spPr>
          <a:xfrm>
            <a:off x="8027988" y="1844675"/>
            <a:ext cx="677863" cy="1069975"/>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583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连接符 4"/>
          <p:cNvCxnSpPr/>
          <p:nvPr/>
        </p:nvCxnSpPr>
        <p:spPr>
          <a:xfrm>
            <a:off x="0" y="2924175"/>
            <a:ext cx="9144000" cy="0"/>
          </a:xfrm>
          <a:prstGeom prst="line">
            <a:avLst/>
          </a:prstGeom>
          <a:ln>
            <a:solidFill>
              <a:srgbClr val="AB97DD"/>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11188" y="3068638"/>
            <a:ext cx="7515225" cy="2835275"/>
          </a:xfrm>
          <a:prstGeom prst="rect">
            <a:avLst/>
          </a:prstGeom>
          <a:noFill/>
        </p:spPr>
        <p:txBody>
          <a:bodyPr>
            <a:spAutoFit/>
          </a:bodyPr>
          <a:p>
            <a:pPr lvl="0"/>
            <a:r>
              <a:rPr lang="zh-CN" altLang="en-US" sz="2000" b="1" dirty="0">
                <a:latin typeface="楷体" panose="02010609060101010101" pitchFamily="49" charset="-122"/>
                <a:ea typeface="楷体" panose="02010609060101010101" pitchFamily="49" charset="-122"/>
              </a:rPr>
              <a:t>评定结果及激励机制</a:t>
            </a:r>
            <a:endParaRPr lang="zh-CN" altLang="en-US" sz="2000" b="1" dirty="0">
              <a:latin typeface="楷体" panose="02010609060101010101" pitchFamily="49" charset="-122"/>
              <a:ea typeface="楷体" panose="02010609060101010101" pitchFamily="49" charset="-122"/>
            </a:endParaRPr>
          </a:p>
          <a:p>
            <a:pPr lvl="0"/>
            <a:r>
              <a:rPr lang="en-US" altLang="zh-CN" sz="2000" b="0">
                <a:latin typeface="楷体" panose="02010609060101010101" pitchFamily="49" charset="-122"/>
                <a:ea typeface="楷体" panose="02010609060101010101" pitchFamily="49" charset="-122"/>
              </a:rPr>
              <a:t>    1</a:t>
            </a:r>
            <a:r>
              <a:rPr lang="zh-CN" altLang="en-US" sz="2000" b="0" dirty="0">
                <a:latin typeface="楷体" panose="02010609060101010101" pitchFamily="49" charset="-122"/>
                <a:ea typeface="楷体" panose="02010609060101010101" pitchFamily="49" charset="-122"/>
              </a:rPr>
              <a:t>、评价表由住院医师规范化培训办公室整理装入指导教师个人档案，医院每年根据考核结果评选年度优秀指导老师，除一定的教学津贴外给予一定物质奖励。</a:t>
            </a:r>
            <a:endParaRPr lang="zh-CN" altLang="en-US" sz="2000" b="0" dirty="0">
              <a:latin typeface="楷体" panose="02010609060101010101" pitchFamily="49" charset="-122"/>
              <a:ea typeface="楷体" panose="02010609060101010101" pitchFamily="49" charset="-122"/>
            </a:endParaRPr>
          </a:p>
          <a:p>
            <a:pPr lvl="0"/>
            <a:r>
              <a:rPr lang="en-US" altLang="zh-CN" sz="2000" b="0">
                <a:latin typeface="楷体" panose="02010609060101010101" pitchFamily="49" charset="-122"/>
                <a:ea typeface="楷体" panose="02010609060101010101" pitchFamily="49" charset="-122"/>
              </a:rPr>
              <a:t>    2</a:t>
            </a:r>
            <a:r>
              <a:rPr lang="zh-CN" altLang="en-US" sz="2000" b="0" dirty="0">
                <a:latin typeface="楷体" panose="02010609060101010101" pitchFamily="49" charset="-122"/>
                <a:ea typeface="楷体" panose="02010609060101010101" pitchFamily="49" charset="-122"/>
              </a:rPr>
              <a:t>、作为职称晋升及聘用的主要加分依据之一。</a:t>
            </a:r>
            <a:endParaRPr lang="zh-CN" altLang="en-US" sz="2000" b="0" dirty="0">
              <a:latin typeface="楷体" panose="02010609060101010101" pitchFamily="49" charset="-122"/>
              <a:ea typeface="楷体" panose="02010609060101010101" pitchFamily="49" charset="-122"/>
            </a:endParaRPr>
          </a:p>
          <a:p>
            <a:pPr lvl="0"/>
            <a:r>
              <a:rPr lang="en-US" altLang="zh-CN" sz="2000" b="0">
                <a:latin typeface="楷体" panose="02010609060101010101" pitchFamily="49" charset="-122"/>
                <a:ea typeface="楷体" panose="02010609060101010101" pitchFamily="49" charset="-122"/>
              </a:rPr>
              <a:t>    3</a:t>
            </a:r>
            <a:r>
              <a:rPr lang="zh-CN" altLang="en-US" sz="2000" b="0" dirty="0">
                <a:latin typeface="楷体" panose="02010609060101010101" pitchFamily="49" charset="-122"/>
                <a:ea typeface="楷体" panose="02010609060101010101" pitchFamily="49" charset="-122"/>
              </a:rPr>
              <a:t>、考核</a:t>
            </a:r>
            <a:r>
              <a:rPr lang="en-US" altLang="zh-CN" sz="2000" b="0">
                <a:latin typeface="楷体" panose="02010609060101010101" pitchFamily="49" charset="-122"/>
                <a:ea typeface="楷体" panose="02010609060101010101" pitchFamily="49" charset="-122"/>
              </a:rPr>
              <a:t>85</a:t>
            </a:r>
            <a:r>
              <a:rPr lang="zh-CN" altLang="en-US" sz="2000" b="0" dirty="0">
                <a:latin typeface="楷体" panose="02010609060101010101" pitchFamily="49" charset="-122"/>
                <a:ea typeface="楷体" panose="02010609060101010101" pitchFamily="49" charset="-122"/>
              </a:rPr>
              <a:t>分以上为合格，对考核不合格者，取消指导老师资格，培训合格并重新师资资格认定后才能上岗，职称晋升及聘用推迟</a:t>
            </a:r>
            <a:r>
              <a:rPr lang="en-US" altLang="zh-CN" sz="2000" b="0">
                <a:latin typeface="楷体" panose="02010609060101010101" pitchFamily="49" charset="-122"/>
                <a:ea typeface="楷体" panose="02010609060101010101" pitchFamily="49" charset="-122"/>
              </a:rPr>
              <a:t>1</a:t>
            </a:r>
            <a:r>
              <a:rPr lang="zh-CN" altLang="en-US" sz="2000" b="0" dirty="0">
                <a:latin typeface="楷体" panose="02010609060101010101" pitchFamily="49" charset="-122"/>
                <a:ea typeface="楷体" panose="02010609060101010101" pitchFamily="49" charset="-122"/>
              </a:rPr>
              <a:t>年。当年年度考核为不合格。</a:t>
            </a:r>
            <a:endParaRPr lang="zh-CN" altLang="en-US" sz="2000" b="0" dirty="0">
              <a:latin typeface="楷体" panose="02010609060101010101" pitchFamily="49" charset="-122"/>
              <a:ea typeface="楷体" panose="02010609060101010101" pitchFamily="49" charset="-122"/>
            </a:endParaRPr>
          </a:p>
          <a:p>
            <a:pPr lvl="0"/>
            <a:r>
              <a:rPr lang="en-US" altLang="zh-CN" sz="2000" b="0">
                <a:latin typeface="楷体" panose="02010609060101010101" pitchFamily="49" charset="-122"/>
                <a:ea typeface="楷体" panose="02010609060101010101" pitchFamily="49" charset="-122"/>
              </a:rPr>
              <a:t>    4</a:t>
            </a:r>
            <a:r>
              <a:rPr lang="zh-CN" altLang="en-US" sz="2000" b="0" dirty="0">
                <a:latin typeface="楷体" panose="02010609060101010101" pitchFamily="49" charset="-122"/>
                <a:ea typeface="楷体" panose="02010609060101010101" pitchFamily="49" charset="-122"/>
              </a:rPr>
              <a:t>、出现教学事故，取消指导老师资格</a:t>
            </a:r>
            <a:endParaRPr lang="zh-CN" altLang="en-US" sz="2000" b="0" dirty="0">
              <a:latin typeface="楷体" panose="02010609060101010101" pitchFamily="49" charset="-122"/>
              <a:ea typeface="楷体" panose="02010609060101010101" pitchFamily="49" charset="-122"/>
            </a:endParaRPr>
          </a:p>
        </p:txBody>
      </p:sp>
      <p:sp>
        <p:nvSpPr>
          <p:cNvPr id="248838" name="矩形 248837"/>
          <p:cNvSpPr/>
          <p:nvPr/>
        </p:nvSpPr>
        <p:spPr>
          <a:xfrm>
            <a:off x="179388" y="476250"/>
            <a:ext cx="936625" cy="457200"/>
          </a:xfrm>
          <a:prstGeom prst="rect">
            <a:avLst/>
          </a:prstGeom>
          <a:noFill/>
          <a:ln w="9525">
            <a:noFill/>
          </a:ln>
        </p:spPr>
        <p:txBody>
          <a:bodyPr>
            <a:spAutoFit/>
          </a:bodyPr>
          <a:p>
            <a:pPr lvl="0"/>
            <a:r>
              <a:rPr lang="en-US" altLang="zh-CN" sz="2400" b="1">
                <a:solidFill>
                  <a:schemeClr val="bg1"/>
                </a:solidFill>
                <a:latin typeface="Calibri" panose="020F0502020204030204" pitchFamily="34" charset="0"/>
                <a:ea typeface="宋体" panose="02010600030101010101" pitchFamily="2" charset="-122"/>
              </a:rPr>
              <a:t>1.7</a:t>
            </a:r>
            <a:endParaRPr lang="en-US" altLang="zh-CN" sz="2400" b="1">
              <a:solidFill>
                <a:schemeClr val="bg1"/>
              </a:solidFill>
              <a:latin typeface="Calibri" panose="020F0502020204030204" pitchFamily="34" charset="0"/>
              <a:ea typeface="宋体" panose="02010600030101010101" pitchFamily="2" charset="-122"/>
            </a:endParaRPr>
          </a:p>
        </p:txBody>
      </p:sp>
      <p:sp>
        <p:nvSpPr>
          <p:cNvPr id="248840" name="矩形 248839"/>
          <p:cNvSpPr/>
          <p:nvPr/>
        </p:nvSpPr>
        <p:spPr>
          <a:xfrm>
            <a:off x="1619250" y="404813"/>
            <a:ext cx="7138988" cy="1143000"/>
          </a:xfrm>
          <a:prstGeom prst="rect">
            <a:avLst/>
          </a:prstGeom>
          <a:noFill/>
          <a:ln w="9525">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sz="2800" b="1" dirty="0">
                <a:solidFill>
                  <a:srgbClr val="0F6FC6"/>
                </a:solidFill>
                <a:ea typeface="微软雅黑" panose="020B0503020204020204" pitchFamily="34" charset="-122"/>
              </a:rPr>
              <a:t>师资考核</a:t>
            </a:r>
            <a:endParaRPr lang="zh-CN" altLang="en-US" sz="2800" b="1" dirty="0">
              <a:solidFill>
                <a:srgbClr val="0F6FC6"/>
              </a:solidFill>
              <a:ea typeface="微软雅黑" panose="020B0503020204020204" pitchFamily="34" charset="-122"/>
            </a:endParaRPr>
          </a:p>
        </p:txBody>
      </p:sp>
      <p:sp>
        <p:nvSpPr>
          <p:cNvPr id="248841" name="矩形 248840"/>
          <p:cNvSpPr/>
          <p:nvPr/>
        </p:nvSpPr>
        <p:spPr>
          <a:xfrm>
            <a:off x="539750" y="1196975"/>
            <a:ext cx="7632700" cy="1616075"/>
          </a:xfrm>
          <a:prstGeom prst="rect">
            <a:avLst/>
          </a:prstGeom>
          <a:noFill/>
          <a:ln w="9525">
            <a:noFill/>
          </a:ln>
        </p:spPr>
        <p:txBody>
          <a:bodyPr>
            <a:spAutoFit/>
          </a:bodyPr>
          <a:p>
            <a:pPr lvl="0"/>
            <a:r>
              <a:rPr lang="zh-CN" altLang="en-US" sz="2000" b="1" dirty="0">
                <a:latin typeface="楷体" panose="02010609060101010101" pitchFamily="49" charset="-122"/>
                <a:ea typeface="楷体" panose="02010609060101010101" pitchFamily="49" charset="-122"/>
              </a:rPr>
              <a:t>建立带教老师考核制度</a:t>
            </a:r>
            <a:endParaRPr lang="zh-CN" altLang="en-US" sz="2000" b="1" dirty="0">
              <a:latin typeface="楷体" panose="02010609060101010101" pitchFamily="49" charset="-122"/>
              <a:ea typeface="楷体" panose="02010609060101010101" pitchFamily="49" charset="-122"/>
            </a:endParaRPr>
          </a:p>
          <a:p>
            <a:pPr lvl="0"/>
            <a:r>
              <a:rPr lang="zh-CN" altLang="en-US" sz="2000" b="0" dirty="0">
                <a:latin typeface="楷体" panose="02010609060101010101" pitchFamily="49" charset="-122"/>
                <a:ea typeface="楷体" panose="02010609060101010101" pitchFamily="49" charset="-122"/>
              </a:rPr>
              <a:t>    从德、能、勤、绩几方面对教师进行考核，包括教师的思想政治表现、道德品质和工作态度，教师在教学、医疗、科研工作中的水平、能力和创新精神。注重实际工作中业绩和贡献，如承担培训任务，完成培训工作量，改进培训方法，提高培训质量。</a:t>
            </a:r>
            <a:endParaRPr lang="zh-CN" altLang="en-US" sz="2000" b="0" dirty="0">
              <a:latin typeface="楷体" panose="02010609060101010101" pitchFamily="49" charset="-122"/>
              <a:ea typeface="楷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8" name="矩形 251907"/>
          <p:cNvSpPr/>
          <p:nvPr/>
        </p:nvSpPr>
        <p:spPr>
          <a:xfrm>
            <a:off x="1619250" y="549275"/>
            <a:ext cx="8243888" cy="641350"/>
          </a:xfrm>
          <a:prstGeom prst="rect">
            <a:avLst/>
          </a:prstGeom>
          <a:noFill/>
          <a:ln w="9525">
            <a:noFill/>
          </a:ln>
        </p:spPr>
        <p:txBody>
          <a:bodyPr>
            <a:spAutoFit/>
          </a:bodyPr>
          <a:p>
            <a:pPr lvl="0" eaLnBrk="1" hangingPunct="1"/>
            <a:r>
              <a:rPr lang="zh-CN" altLang="en-US" sz="1800" b="1" dirty="0">
                <a:latin typeface="Arial" panose="020B0604020202020204" pitchFamily="34" charset="0"/>
                <a:ea typeface="宋体" panose="02010600030101010101" pitchFamily="2" charset="-122"/>
              </a:rPr>
              <a:t>住院医师规范化培训指导老师教学评估表 （科教科</a:t>
            </a:r>
            <a:r>
              <a:rPr lang="en-US" altLang="zh-CN" sz="1800" b="1">
                <a:latin typeface="Arial" panose="020B0604020202020204" pitchFamily="34" charset="0"/>
                <a:ea typeface="宋体" panose="02010600030101010101" pitchFamily="2" charset="-122"/>
              </a:rPr>
              <a:t>/</a:t>
            </a:r>
            <a:r>
              <a:rPr lang="zh-CN" altLang="en-US" sz="1800" b="1" dirty="0">
                <a:latin typeface="Arial" panose="020B0604020202020204" pitchFamily="34" charset="0"/>
                <a:ea typeface="宋体" panose="02010600030101010101" pitchFamily="2" charset="-122"/>
              </a:rPr>
              <a:t>专业基地用表）</a:t>
            </a:r>
            <a:endParaRPr lang="zh-CN" altLang="en-US" sz="1800" b="0" dirty="0">
              <a:latin typeface="Arial" panose="020B0604020202020204" pitchFamily="34" charset="0"/>
              <a:ea typeface="宋体" panose="02010600030101010101" pitchFamily="2" charset="-122"/>
            </a:endParaRPr>
          </a:p>
          <a:p>
            <a:pPr lvl="0" eaLnBrk="1" hangingPunct="1"/>
            <a:r>
              <a:rPr lang="zh-CN" altLang="en-US" sz="1800" b="1" dirty="0">
                <a:latin typeface="Arial" panose="020B0604020202020204" pitchFamily="34" charset="0"/>
                <a:ea typeface="宋体" panose="02010600030101010101" pitchFamily="2" charset="-122"/>
              </a:rPr>
              <a:t> </a:t>
            </a:r>
            <a:endParaRPr lang="zh-CN" altLang="en-US" sz="1800" b="1" dirty="0">
              <a:latin typeface="Arial" panose="020B0604020202020204" pitchFamily="34" charset="0"/>
              <a:ea typeface="宋体" panose="02010600030101010101" pitchFamily="2" charset="-122"/>
            </a:endParaRPr>
          </a:p>
        </p:txBody>
      </p:sp>
      <p:graphicFrame>
        <p:nvGraphicFramePr>
          <p:cNvPr id="251981" name="内容占位符 251980"/>
          <p:cNvGraphicFramePr/>
          <p:nvPr>
            <p:ph/>
          </p:nvPr>
        </p:nvGraphicFramePr>
        <p:xfrm>
          <a:off x="468313" y="1052513"/>
          <a:ext cx="8135937" cy="5694362"/>
        </p:xfrm>
        <a:graphic>
          <a:graphicData uri="http://schemas.openxmlformats.org/drawingml/2006/table">
            <a:tbl>
              <a:tblPr/>
              <a:tblGrid>
                <a:gridCol w="949325"/>
                <a:gridCol w="5456238"/>
                <a:gridCol w="865187"/>
                <a:gridCol w="865188"/>
              </a:tblGrid>
              <a:tr h="273050">
                <a:tc gridSpan="4">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latin typeface="Times New Roman" panose="02020603050405020304" pitchFamily="18" charset="0"/>
                          <a:ea typeface="仿宋_GB2312" charset="-122"/>
                        </a:rPr>
                        <a:t>科别：               评估时间：            被评教师：</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730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评价项目</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评估时间</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各项分数</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实际得分</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55613">
                <a:tc rowSpan="3">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latin typeface="Times New Roman" panose="02020603050405020304" pitchFamily="18" charset="0"/>
                          <a:ea typeface="仿宋_GB2312" charset="-122"/>
                        </a:rPr>
                        <a:t>教学态度</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带教意识强，有责任感，注重言传身教，展示教师自身的医疗技术水平，以身作则</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10</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55612">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熟悉</a:t>
                      </a:r>
                      <a:r>
                        <a:rPr lang="en-US" altLang="zh-CN" sz="1200">
                          <a:latin typeface="Times New Roman" panose="02020603050405020304" pitchFamily="18" charset="0"/>
                          <a:ea typeface="仿宋_GB2312" charset="-122"/>
                        </a:rPr>
                        <a:t>《</a:t>
                      </a:r>
                      <a:r>
                        <a:rPr lang="zh-CN" altLang="en-US" sz="1200" dirty="0">
                          <a:latin typeface="Times New Roman" panose="02020603050405020304" pitchFamily="18" charset="0"/>
                          <a:ea typeface="仿宋_GB2312" charset="-122"/>
                        </a:rPr>
                        <a:t>住院医师规范化培训内容及细则（试 行） </a:t>
                      </a:r>
                      <a:r>
                        <a:rPr lang="en-US" altLang="zh-CN" sz="1200">
                          <a:latin typeface="Times New Roman" panose="02020603050405020304" pitchFamily="18" charset="0"/>
                          <a:ea typeface="仿宋_GB2312" charset="-122"/>
                        </a:rPr>
                        <a:t>》</a:t>
                      </a:r>
                      <a:r>
                        <a:rPr lang="zh-CN" altLang="en-US" sz="1200" dirty="0">
                          <a:latin typeface="Times New Roman" panose="02020603050405020304" pitchFamily="18" charset="0"/>
                          <a:ea typeface="仿宋_GB2312" charset="-122"/>
                        </a:rPr>
                        <a:t>的要求，并严格按照细则大纲要求进行全面带教指导</a:t>
                      </a:r>
                      <a:endParaRPr lang="zh-CN" altLang="en-US" sz="18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10</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55613">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对住院医师规范化培训学员规范化培训学员严格管理、考核，正确、公正、及时对住院医师规范化培训学员规范化培训学员做出评价</a:t>
                      </a:r>
                      <a:endParaRPr lang="zh-CN" altLang="en-US" sz="18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10</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820737">
                <a:tc rowSpan="5">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latin typeface="Times New Roman" panose="02020603050405020304" pitchFamily="18" charset="0"/>
                          <a:ea typeface="仿宋_GB2312" charset="-122"/>
                        </a:rPr>
                        <a:t>教学内容与教学方法</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200">
                          <a:latin typeface="Times New Roman" panose="02020603050405020304" pitchFamily="18" charset="0"/>
                          <a:ea typeface="仿宋_GB2312" charset="-122"/>
                        </a:rPr>
                        <a:t>1</a:t>
                      </a:r>
                      <a:r>
                        <a:rPr lang="zh-CN" altLang="en-US" sz="1200" dirty="0">
                          <a:latin typeface="Times New Roman" panose="02020603050405020304" pitchFamily="18" charset="0"/>
                          <a:ea typeface="仿宋_GB2312" charset="-122"/>
                        </a:rPr>
                        <a:t>、指导住院医师规范化培训学员接收新病人，认真指导采集病史、查体，并对其及时诊断分析及时指导修改 </a:t>
                      </a:r>
                      <a:endParaRPr lang="zh-CN" altLang="en-US" sz="1000" dirty="0">
                        <a:ea typeface="仿宋_GB2312" charset="-122"/>
                      </a:endParaRPr>
                    </a:p>
                    <a:p>
                      <a:pPr marL="0" lvl="0" indent="0">
                        <a:spcBef>
                          <a:spcPct val="0"/>
                        </a:spcBef>
                        <a:buNone/>
                      </a:pPr>
                      <a:r>
                        <a:rPr lang="zh-CN" altLang="en-US" sz="1200" dirty="0">
                          <a:latin typeface="Times New Roman" panose="02020603050405020304" pitchFamily="18" charset="0"/>
                          <a:ea typeface="仿宋_GB2312" charset="-122"/>
                        </a:rPr>
                        <a:t> </a:t>
                      </a:r>
                      <a:r>
                        <a:rPr lang="en-US" altLang="zh-CN" sz="1200">
                          <a:latin typeface="Times New Roman" panose="02020603050405020304" pitchFamily="18" charset="0"/>
                          <a:ea typeface="仿宋_GB2312" charset="-122"/>
                        </a:rPr>
                        <a:t>2</a:t>
                      </a:r>
                      <a:r>
                        <a:rPr lang="zh-CN" altLang="en-US" sz="1200" dirty="0">
                          <a:latin typeface="Times New Roman" panose="02020603050405020304" pitchFamily="18" charset="0"/>
                          <a:ea typeface="仿宋_GB2312" charset="-122"/>
                        </a:rPr>
                        <a:t>、指导住院医师规范化培训学员正确书写病 历及各种记录，并对其及时指导修改、签字</a:t>
                      </a:r>
                      <a:endParaRPr lang="zh-CN" altLang="en-US" sz="1800" dirty="0"/>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10</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55613">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200">
                          <a:latin typeface="Times New Roman" panose="02020603050405020304" pitchFamily="18" charset="0"/>
                          <a:ea typeface="仿宋_GB2312" charset="-122"/>
                        </a:rPr>
                        <a:t>1</a:t>
                      </a:r>
                      <a:r>
                        <a:rPr lang="zh-CN" altLang="en-US" sz="1200" dirty="0">
                          <a:latin typeface="Times New Roman" panose="02020603050405020304" pitchFamily="18" charset="0"/>
                          <a:ea typeface="仿宋_GB2312" charset="-122"/>
                        </a:rPr>
                        <a:t>、指导住院医师规范化培训学员技能操作，严格操作规范，及时纠正错误  </a:t>
                      </a:r>
                      <a:endParaRPr lang="zh-CN" altLang="en-US" sz="1000" dirty="0">
                        <a:ea typeface="仿宋_GB2312" charset="-122"/>
                      </a:endParaRPr>
                    </a:p>
                    <a:p>
                      <a:pPr marL="0" lvl="0" indent="0">
                        <a:spcBef>
                          <a:spcPct val="0"/>
                        </a:spcBef>
                        <a:buNone/>
                      </a:pPr>
                      <a:r>
                        <a:rPr lang="en-US" altLang="zh-CN" sz="1200">
                          <a:latin typeface="Times New Roman" panose="02020603050405020304" pitchFamily="18" charset="0"/>
                          <a:ea typeface="仿宋_GB2312" charset="-122"/>
                        </a:rPr>
                        <a:t>2</a:t>
                      </a:r>
                      <a:r>
                        <a:rPr lang="zh-CN" altLang="en-US" sz="1200" dirty="0">
                          <a:latin typeface="Times New Roman" panose="02020603050405020304" pitchFamily="18" charset="0"/>
                          <a:ea typeface="仿宋_GB2312" charset="-122"/>
                        </a:rPr>
                        <a:t>、创造教学条件，完成教学任务（病种及操作） </a:t>
                      </a:r>
                      <a:endParaRPr lang="zh-CN" altLang="en-US" sz="1800" dirty="0"/>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15</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55612">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带教中注意启发式、诱导式教学，结合临床实例，加强对住院医师规范化培训学员临床思维能力的培养</a:t>
                      </a:r>
                      <a:endParaRPr lang="zh-CN" altLang="en-US" sz="18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10</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55613">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注意对住院医师规范化培训学员医德的培养，并对其工作态度及思想表现做到认真考核</a:t>
                      </a:r>
                      <a:endParaRPr lang="zh-CN" altLang="en-US" sz="18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10</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31908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认真要求住院医师规范化培训学员遵守医院劳动纪律及各项规章制度</a:t>
                      </a:r>
                      <a:endParaRPr lang="zh-CN" altLang="en-US" sz="18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5</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55613">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教学效果</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住院医师规范化培训学员经过培训，各方面均 有所提高，达到培训细则大纲要求 </a:t>
                      </a:r>
                      <a:endParaRPr lang="zh-CN" altLang="en-US" sz="18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10</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730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综合印象</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对带教老师的总体印象（态度、意识、查房等）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10</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730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合计</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100</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仿宋_GB2312" charset="-122"/>
                        </a:rPr>
                        <a:t>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73050">
                <a:tc gridSpan="4">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latin typeface="Times New Roman" panose="02020603050405020304" pitchFamily="18" charset="0"/>
                          <a:ea typeface="仿宋_GB2312" charset="-122"/>
                        </a:rPr>
                        <a:t>评估人：              </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251982" name="矩形 251981"/>
          <p:cNvSpPr/>
          <p:nvPr/>
        </p:nvSpPr>
        <p:spPr>
          <a:xfrm>
            <a:off x="179388" y="476250"/>
            <a:ext cx="1439862" cy="457200"/>
          </a:xfrm>
          <a:prstGeom prst="rect">
            <a:avLst/>
          </a:prstGeom>
          <a:noFill/>
          <a:ln w="9525">
            <a:noFill/>
          </a:ln>
        </p:spPr>
        <p:txBody>
          <a:bodyPr>
            <a:spAutoFit/>
          </a:bodyPr>
          <a:p>
            <a:pPr lvl="0"/>
            <a:r>
              <a:rPr lang="en-US" altLang="zh-CN" sz="2400" b="1">
                <a:solidFill>
                  <a:schemeClr val="bg1"/>
                </a:solidFill>
                <a:latin typeface="Calibri" panose="020F0502020204030204" pitchFamily="34" charset="0"/>
                <a:ea typeface="宋体" panose="02010600030101010101" pitchFamily="2" charset="-122"/>
              </a:rPr>
              <a:t>1.7 </a:t>
            </a:r>
            <a:r>
              <a:rPr lang="zh-CN" altLang="en-US" sz="2400" b="1" dirty="0">
                <a:solidFill>
                  <a:schemeClr val="bg1"/>
                </a:solidFill>
                <a:latin typeface="Calibri" panose="020F0502020204030204" pitchFamily="34" charset="0"/>
                <a:ea typeface="宋体" panose="02010600030101010101" pitchFamily="2" charset="-122"/>
              </a:rPr>
              <a:t>表</a:t>
            </a:r>
            <a:r>
              <a:rPr lang="en-US" altLang="zh-CN" sz="2400" b="1">
                <a:solidFill>
                  <a:schemeClr val="bg1"/>
                </a:solidFill>
                <a:latin typeface="Calibri" panose="020F0502020204030204" pitchFamily="34" charset="0"/>
                <a:ea typeface="宋体" panose="02010600030101010101" pitchFamily="2" charset="-122"/>
              </a:rPr>
              <a:t>1 </a:t>
            </a:r>
            <a:endParaRPr lang="en-US" altLang="zh-CN" sz="2400" b="1">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Box 5"/>
          <p:cNvSpPr txBox="1"/>
          <p:nvPr/>
        </p:nvSpPr>
        <p:spPr>
          <a:xfrm>
            <a:off x="1254125" y="260350"/>
            <a:ext cx="1098550" cy="641350"/>
          </a:xfrm>
          <a:prstGeom prst="rect">
            <a:avLst/>
          </a:prstGeom>
          <a:noFill/>
          <a:ln w="9525">
            <a:noFill/>
          </a:ln>
        </p:spPr>
        <p:txBody>
          <a:bodyPr wrap="none">
            <a:spAutoFit/>
          </a:bodyPr>
          <a:p>
            <a:pPr lvl="0" eaLnBrk="1" hangingPunct="1"/>
            <a:r>
              <a:rPr lang="zh-CN" altLang="en-US" sz="3600" b="1" dirty="0">
                <a:solidFill>
                  <a:schemeClr val="bg1"/>
                </a:solidFill>
                <a:latin typeface="微软雅黑" panose="020B0503020204020204" pitchFamily="34" charset="-122"/>
                <a:ea typeface="微软雅黑" panose="020B0503020204020204" pitchFamily="34" charset="-122"/>
              </a:rPr>
              <a:t>内容</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 action="ppaction://noaction"/>
          </p:cNvPr>
          <p:cNvSpPr/>
          <p:nvPr/>
        </p:nvSpPr>
        <p:spPr>
          <a:xfrm>
            <a:off x="2627313" y="1700213"/>
            <a:ext cx="5011738" cy="755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eaLnBrk="1" hangingPunct="1"/>
            <a:r>
              <a:rPr lang="zh-CN" altLang="en-US" sz="3600" b="0" dirty="0">
                <a:latin typeface="微软雅黑" panose="020B0503020204020204" pitchFamily="34" charset="-122"/>
                <a:ea typeface="微软雅黑" panose="020B0503020204020204" pitchFamily="34" charset="-122"/>
              </a:rPr>
              <a:t>基地建设</a:t>
            </a:r>
            <a:endParaRPr lang="zh-CN" altLang="en-US" sz="3600" b="0" dirty="0">
              <a:latin typeface="微软雅黑" panose="020B0503020204020204" pitchFamily="34" charset="-122"/>
              <a:ea typeface="微软雅黑" panose="020B0503020204020204" pitchFamily="34" charset="-122"/>
            </a:endParaRPr>
          </a:p>
        </p:txBody>
      </p:sp>
      <p:sp>
        <p:nvSpPr>
          <p:cNvPr id="94" name="矩形 93">
            <a:hlinkClick r:id="" action="ppaction://noaction"/>
          </p:cNvPr>
          <p:cNvSpPr/>
          <p:nvPr/>
        </p:nvSpPr>
        <p:spPr>
          <a:xfrm>
            <a:off x="2627313" y="2636838"/>
            <a:ext cx="5011738" cy="755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eaLnBrk="1" hangingPunct="1"/>
            <a:r>
              <a:rPr lang="zh-CN" altLang="en-US" sz="3600" b="0" dirty="0">
                <a:latin typeface="微软雅黑" panose="020B0503020204020204" pitchFamily="34" charset="-122"/>
                <a:ea typeface="微软雅黑" panose="020B0503020204020204" pitchFamily="34" charset="-122"/>
              </a:rPr>
              <a:t>培训督导结果</a:t>
            </a:r>
            <a:endParaRPr lang="zh-CN" altLang="en-US" sz="3600" b="0" dirty="0">
              <a:latin typeface="微软雅黑" panose="020B0503020204020204" pitchFamily="34" charset="-122"/>
              <a:ea typeface="微软雅黑" panose="020B0503020204020204" pitchFamily="34" charset="-122"/>
            </a:endParaRPr>
          </a:p>
        </p:txBody>
      </p:sp>
      <p:sp>
        <p:nvSpPr>
          <p:cNvPr id="95" name="矩形 94">
            <a:hlinkClick r:id="" action="ppaction://noaction"/>
          </p:cNvPr>
          <p:cNvSpPr/>
          <p:nvPr/>
        </p:nvSpPr>
        <p:spPr>
          <a:xfrm>
            <a:off x="2627313" y="3573463"/>
            <a:ext cx="5011738" cy="755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eaLnBrk="1" hangingPunct="1"/>
            <a:r>
              <a:rPr lang="zh-CN" altLang="en-US" sz="3600" b="0" dirty="0">
                <a:latin typeface="微软雅黑" panose="020B0503020204020204" pitchFamily="34" charset="-122"/>
                <a:ea typeface="微软雅黑" panose="020B0503020204020204" pitchFamily="34" charset="-122"/>
              </a:rPr>
              <a:t>存在问题</a:t>
            </a:r>
            <a:endParaRPr lang="zh-CN" altLang="en-US" sz="3600" b="0" dirty="0">
              <a:latin typeface="微软雅黑" panose="020B0503020204020204" pitchFamily="34" charset="-122"/>
              <a:ea typeface="微软雅黑" panose="020B0503020204020204" pitchFamily="34" charset="-122"/>
            </a:endParaRPr>
          </a:p>
        </p:txBody>
      </p:sp>
      <p:sp>
        <p:nvSpPr>
          <p:cNvPr id="96" name="矩形 95">
            <a:hlinkClick r:id="" action="ppaction://noaction"/>
          </p:cNvPr>
          <p:cNvSpPr/>
          <p:nvPr/>
        </p:nvSpPr>
        <p:spPr>
          <a:xfrm>
            <a:off x="2627313" y="4465638"/>
            <a:ext cx="5011738" cy="755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eaLnBrk="1" hangingPunct="1"/>
            <a:r>
              <a:rPr lang="zh-CN" altLang="en-US" sz="3600" b="0" dirty="0">
                <a:latin typeface="微软雅黑" panose="020B0503020204020204" pitchFamily="34" charset="-122"/>
                <a:ea typeface="微软雅黑" panose="020B0503020204020204" pitchFamily="34" charset="-122"/>
              </a:rPr>
              <a:t>相关建议</a:t>
            </a:r>
            <a:endParaRPr lang="zh-CN" altLang="en-US" sz="3600" b="0" dirty="0">
              <a:latin typeface="微软雅黑" panose="020B0503020204020204" pitchFamily="34" charset="-122"/>
              <a:ea typeface="微软雅黑" panose="020B0503020204020204" pitchFamily="34" charset="-122"/>
            </a:endParaRPr>
          </a:p>
        </p:txBody>
      </p:sp>
      <p:pic>
        <p:nvPicPr>
          <p:cNvPr id="8217" name="图片 8216"/>
          <p:cNvPicPr>
            <a:picLocks noChangeAspect="1"/>
          </p:cNvPicPr>
          <p:nvPr/>
        </p:nvPicPr>
        <p:blipFill>
          <a:blip r:embed="rId1"/>
          <a:stretch>
            <a:fillRect/>
          </a:stretch>
        </p:blipFill>
        <p:spPr>
          <a:xfrm>
            <a:off x="1619250" y="1700213"/>
            <a:ext cx="936625" cy="730250"/>
          </a:xfrm>
          <a:prstGeom prst="rect">
            <a:avLst/>
          </a:prstGeom>
          <a:noFill/>
          <a:ln w="9525">
            <a:noFill/>
          </a:ln>
        </p:spPr>
      </p:pic>
      <p:pic>
        <p:nvPicPr>
          <p:cNvPr id="8218" name="图片 8217"/>
          <p:cNvPicPr>
            <a:picLocks noChangeAspect="1"/>
          </p:cNvPicPr>
          <p:nvPr/>
        </p:nvPicPr>
        <p:blipFill>
          <a:blip r:embed="rId1"/>
          <a:stretch>
            <a:fillRect/>
          </a:stretch>
        </p:blipFill>
        <p:spPr>
          <a:xfrm>
            <a:off x="1619250" y="2636838"/>
            <a:ext cx="936625" cy="730250"/>
          </a:xfrm>
          <a:prstGeom prst="rect">
            <a:avLst/>
          </a:prstGeom>
          <a:noFill/>
          <a:ln w="9525">
            <a:noFill/>
          </a:ln>
        </p:spPr>
      </p:pic>
      <p:pic>
        <p:nvPicPr>
          <p:cNvPr id="8219" name="图片 8218"/>
          <p:cNvPicPr>
            <a:picLocks noChangeAspect="1"/>
          </p:cNvPicPr>
          <p:nvPr/>
        </p:nvPicPr>
        <p:blipFill>
          <a:blip r:embed="rId1"/>
          <a:stretch>
            <a:fillRect/>
          </a:stretch>
        </p:blipFill>
        <p:spPr>
          <a:xfrm>
            <a:off x="1619250" y="3573463"/>
            <a:ext cx="936625" cy="730250"/>
          </a:xfrm>
          <a:prstGeom prst="rect">
            <a:avLst/>
          </a:prstGeom>
          <a:noFill/>
          <a:ln w="9525">
            <a:noFill/>
          </a:ln>
        </p:spPr>
      </p:pic>
      <p:pic>
        <p:nvPicPr>
          <p:cNvPr id="8220" name="图片 8219"/>
          <p:cNvPicPr>
            <a:picLocks noChangeAspect="1"/>
          </p:cNvPicPr>
          <p:nvPr/>
        </p:nvPicPr>
        <p:blipFill>
          <a:blip r:embed="rId1"/>
          <a:stretch>
            <a:fillRect/>
          </a:stretch>
        </p:blipFill>
        <p:spPr>
          <a:xfrm>
            <a:off x="1619250" y="4508500"/>
            <a:ext cx="936625" cy="730250"/>
          </a:xfrm>
          <a:prstGeom prst="rect">
            <a:avLst/>
          </a:prstGeom>
          <a:noFill/>
          <a:ln w="9525">
            <a:noFill/>
          </a:ln>
        </p:spPr>
      </p:pic>
      <p:sp>
        <p:nvSpPr>
          <p:cNvPr id="8221" name="文本框 8220"/>
          <p:cNvSpPr txBox="1"/>
          <p:nvPr/>
        </p:nvSpPr>
        <p:spPr>
          <a:xfrm>
            <a:off x="1763713" y="1844675"/>
            <a:ext cx="433387" cy="519113"/>
          </a:xfrm>
          <a:prstGeom prst="rect">
            <a:avLst/>
          </a:prstGeom>
          <a:noFill/>
          <a:ln w="9525">
            <a:noFill/>
          </a:ln>
        </p:spPr>
        <p:txBody>
          <a:bodyPr>
            <a:spAutoFit/>
          </a:bodyPr>
          <a:p>
            <a:pPr lvl="0">
              <a:spcBef>
                <a:spcPct val="50000"/>
              </a:spcBef>
            </a:pPr>
            <a:r>
              <a:rPr lang="zh-CN" altLang="en-US" sz="2800" b="1" dirty="0">
                <a:solidFill>
                  <a:schemeClr val="hlink"/>
                </a:solidFill>
                <a:latin typeface="Calibri" panose="020F0502020204030204" pitchFamily="34" charset="0"/>
                <a:ea typeface="宋体" panose="02010600030101010101" pitchFamily="2" charset="-122"/>
              </a:rPr>
              <a:t>一</a:t>
            </a:r>
            <a:endParaRPr lang="zh-CN" altLang="en-US" sz="2800" b="1" dirty="0">
              <a:solidFill>
                <a:schemeClr val="hlink"/>
              </a:solidFill>
              <a:latin typeface="Calibri" panose="020F0502020204030204" pitchFamily="34" charset="0"/>
              <a:ea typeface="宋体" panose="02010600030101010101" pitchFamily="2" charset="-122"/>
            </a:endParaRPr>
          </a:p>
        </p:txBody>
      </p:sp>
      <p:sp>
        <p:nvSpPr>
          <p:cNvPr id="8222" name="文本框 8221"/>
          <p:cNvSpPr txBox="1"/>
          <p:nvPr/>
        </p:nvSpPr>
        <p:spPr>
          <a:xfrm>
            <a:off x="1763713" y="2781300"/>
            <a:ext cx="433387" cy="519113"/>
          </a:xfrm>
          <a:prstGeom prst="rect">
            <a:avLst/>
          </a:prstGeom>
          <a:noFill/>
          <a:ln w="9525">
            <a:noFill/>
          </a:ln>
        </p:spPr>
        <p:txBody>
          <a:bodyPr>
            <a:spAutoFit/>
          </a:bodyPr>
          <a:p>
            <a:pPr lvl="0">
              <a:spcBef>
                <a:spcPct val="50000"/>
              </a:spcBef>
            </a:pPr>
            <a:r>
              <a:rPr lang="zh-CN" altLang="en-US" sz="2800" b="1" dirty="0">
                <a:solidFill>
                  <a:schemeClr val="hlink"/>
                </a:solidFill>
                <a:latin typeface="Calibri" panose="020F0502020204030204" pitchFamily="34" charset="0"/>
                <a:ea typeface="宋体" panose="02010600030101010101" pitchFamily="2" charset="-122"/>
              </a:rPr>
              <a:t>二</a:t>
            </a:r>
            <a:endParaRPr lang="zh-CN" altLang="en-US" sz="2800" b="1" dirty="0">
              <a:solidFill>
                <a:schemeClr val="hlink"/>
              </a:solidFill>
              <a:latin typeface="Calibri" panose="020F0502020204030204" pitchFamily="34" charset="0"/>
              <a:ea typeface="宋体" panose="02010600030101010101" pitchFamily="2" charset="-122"/>
            </a:endParaRPr>
          </a:p>
        </p:txBody>
      </p:sp>
      <p:sp>
        <p:nvSpPr>
          <p:cNvPr id="8223" name="文本框 8222"/>
          <p:cNvSpPr txBox="1"/>
          <p:nvPr/>
        </p:nvSpPr>
        <p:spPr>
          <a:xfrm>
            <a:off x="1763713" y="3716338"/>
            <a:ext cx="433387" cy="519112"/>
          </a:xfrm>
          <a:prstGeom prst="rect">
            <a:avLst/>
          </a:prstGeom>
          <a:noFill/>
          <a:ln w="9525">
            <a:noFill/>
          </a:ln>
        </p:spPr>
        <p:txBody>
          <a:bodyPr>
            <a:spAutoFit/>
          </a:bodyPr>
          <a:p>
            <a:pPr lvl="0">
              <a:spcBef>
                <a:spcPct val="50000"/>
              </a:spcBef>
            </a:pPr>
            <a:r>
              <a:rPr lang="zh-CN" altLang="en-US" sz="2800" b="1" dirty="0">
                <a:solidFill>
                  <a:schemeClr val="hlink"/>
                </a:solidFill>
                <a:latin typeface="Calibri" panose="020F0502020204030204" pitchFamily="34" charset="0"/>
                <a:ea typeface="宋体" panose="02010600030101010101" pitchFamily="2" charset="-122"/>
              </a:rPr>
              <a:t>三</a:t>
            </a:r>
            <a:endParaRPr lang="zh-CN" altLang="en-US" sz="2800" b="1" dirty="0">
              <a:solidFill>
                <a:schemeClr val="hlink"/>
              </a:solidFill>
              <a:latin typeface="Calibri" panose="020F0502020204030204" pitchFamily="34" charset="0"/>
              <a:ea typeface="宋体" panose="02010600030101010101" pitchFamily="2" charset="-122"/>
            </a:endParaRPr>
          </a:p>
        </p:txBody>
      </p:sp>
      <p:sp>
        <p:nvSpPr>
          <p:cNvPr id="8224" name="文本框 8223"/>
          <p:cNvSpPr txBox="1"/>
          <p:nvPr/>
        </p:nvSpPr>
        <p:spPr>
          <a:xfrm>
            <a:off x="1763713" y="4652963"/>
            <a:ext cx="433387" cy="519112"/>
          </a:xfrm>
          <a:prstGeom prst="rect">
            <a:avLst/>
          </a:prstGeom>
          <a:noFill/>
          <a:ln w="9525">
            <a:noFill/>
          </a:ln>
        </p:spPr>
        <p:txBody>
          <a:bodyPr>
            <a:spAutoFit/>
          </a:bodyPr>
          <a:p>
            <a:pPr lvl="0">
              <a:spcBef>
                <a:spcPct val="50000"/>
              </a:spcBef>
            </a:pPr>
            <a:r>
              <a:rPr lang="zh-CN" altLang="en-US" sz="2800" b="1" dirty="0">
                <a:solidFill>
                  <a:schemeClr val="hlink"/>
                </a:solidFill>
                <a:latin typeface="Calibri" panose="020F0502020204030204" pitchFamily="34" charset="0"/>
                <a:ea typeface="宋体" panose="02010600030101010101" pitchFamily="2" charset="-122"/>
              </a:rPr>
              <a:t>四</a:t>
            </a:r>
            <a:endParaRPr lang="zh-CN" altLang="en-US" sz="2800" b="1" dirty="0">
              <a:solidFill>
                <a:schemeClr val="hlink"/>
              </a:solidFill>
              <a:latin typeface="Calibri" panose="020F0502020204030204" pitchFamily="34" charset="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4140" name="内容占位符 254139"/>
          <p:cNvGraphicFramePr/>
          <p:nvPr>
            <p:ph/>
          </p:nvPr>
        </p:nvGraphicFramePr>
        <p:xfrm>
          <a:off x="179388" y="1052513"/>
          <a:ext cx="8964612" cy="6132512"/>
        </p:xfrm>
        <a:graphic>
          <a:graphicData uri="http://schemas.openxmlformats.org/drawingml/2006/table">
            <a:tbl>
              <a:tblPr/>
              <a:tblGrid>
                <a:gridCol w="942975"/>
                <a:gridCol w="5380038"/>
                <a:gridCol w="531812"/>
                <a:gridCol w="527050"/>
                <a:gridCol w="525463"/>
                <a:gridCol w="530225"/>
                <a:gridCol w="527050"/>
              </a:tblGrid>
              <a:tr h="273050">
                <a:tc row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latin typeface="Times New Roman" panose="02020603050405020304" pitchFamily="18" charset="0"/>
                          <a:ea typeface="仿宋_GB2312" charset="-122"/>
                        </a:rPr>
                        <a:t>评价项目</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row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latin typeface="Times New Roman" panose="02020603050405020304" pitchFamily="18" charset="0"/>
                          <a:ea typeface="仿宋_GB2312" charset="-122"/>
                        </a:rPr>
                        <a:t>考核指标</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gridSpan="5">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dirty="0">
                          <a:latin typeface="Times New Roman" panose="02020603050405020304" pitchFamily="18" charset="0"/>
                          <a:ea typeface="仿宋_GB2312" charset="-122"/>
                        </a:rPr>
                        <a:t>考核等级</a:t>
                      </a:r>
                      <a:endParaRPr lang="zh-CN" altLang="en-US" sz="18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730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5</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4</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3</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2</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仿宋_GB2312" charset="-122"/>
                        </a:rPr>
                        <a:t>1</a:t>
                      </a:r>
                      <a:endParaRPr lang="en-US" altLang="zh-CN" sz="180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rowSpan="5">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000" dirty="0">
                          <a:latin typeface="Times New Roman" panose="02020603050405020304" pitchFamily="18" charset="0"/>
                          <a:ea typeface="仿宋_GB2312" charset="-122"/>
                        </a:rPr>
                        <a:t>带教态度</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对学员严格要求，全面关心学员成长</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言传身教，为人师表</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工作责任心强，精益求精</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教风严谨踏实，按时上下课，不随意调、停课</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带教态度认真，做到有问必答</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rowSpan="5">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000" dirty="0">
                          <a:latin typeface="Times New Roman" panose="02020603050405020304" pitchFamily="18" charset="0"/>
                          <a:ea typeface="仿宋_GB2312" charset="-122"/>
                        </a:rPr>
                        <a:t>带教内容</a:t>
                      </a:r>
                      <a:r>
                        <a:rPr lang="en-US" altLang="zh-CN" sz="1000">
                          <a:latin typeface="Times New Roman" panose="02020603050405020304" pitchFamily="18" charset="0"/>
                          <a:ea typeface="仿宋_GB2312" charset="-122"/>
                        </a:rPr>
                        <a:t>25</a:t>
                      </a:r>
                      <a:r>
                        <a:rPr lang="zh-CN" altLang="en-US" sz="1000" dirty="0">
                          <a:latin typeface="Times New Roman" panose="02020603050405020304" pitchFamily="18" charset="0"/>
                          <a:ea typeface="仿宋_GB2312" charset="-122"/>
                        </a:rPr>
                        <a:t>分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自身知识渊博，专业理论扎实</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能按照培养手册认真确定培养计划</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针对学员特长，分阶段实施培养内容</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自编或选用教材恰当，教学有教案或大纲</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及时检查并指导病历书写，修改病历并评定</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rowSpan="5">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000" dirty="0">
                          <a:latin typeface="Times New Roman" panose="02020603050405020304" pitchFamily="18" charset="0"/>
                          <a:ea typeface="仿宋_GB2312" charset="-122"/>
                        </a:rPr>
                        <a:t>教学方法</a:t>
                      </a:r>
                      <a:r>
                        <a:rPr lang="en-US" altLang="zh-CN" sz="1000">
                          <a:latin typeface="Times New Roman" panose="02020603050405020304" pitchFamily="18" charset="0"/>
                          <a:ea typeface="仿宋_GB2312" charset="-122"/>
                        </a:rPr>
                        <a:t>25</a:t>
                      </a:r>
                      <a:r>
                        <a:rPr lang="zh-CN" altLang="en-US" sz="1000" dirty="0">
                          <a:latin typeface="Times New Roman" panose="02020603050405020304" pitchFamily="18" charset="0"/>
                          <a:ea typeface="仿宋_GB2312" charset="-122"/>
                        </a:rPr>
                        <a:t>分</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采用教学方法、手段和形式与内容和谐统一</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语言准确、精炼、生动，板书工整简明</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注重启发学员思维和能力培养</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理论联系实际，注意学员信息反馈</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培养学员临床思维和独立工作能力</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rowSpan="5">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000" dirty="0">
                          <a:latin typeface="Times New Roman" panose="02020603050405020304" pitchFamily="18" charset="0"/>
                          <a:ea typeface="仿宋_GB2312" charset="-122"/>
                        </a:rPr>
                        <a:t>教学效果</a:t>
                      </a:r>
                      <a:r>
                        <a:rPr lang="en-US" altLang="zh-CN" sz="1000">
                          <a:latin typeface="Times New Roman" panose="02020603050405020304" pitchFamily="18" charset="0"/>
                          <a:ea typeface="仿宋_GB2312" charset="-122"/>
                        </a:rPr>
                        <a:t>25</a:t>
                      </a:r>
                      <a:r>
                        <a:rPr lang="zh-CN" altLang="en-US" sz="1000" dirty="0">
                          <a:latin typeface="Times New Roman" panose="02020603050405020304" pitchFamily="18" charset="0"/>
                          <a:ea typeface="仿宋_GB2312" charset="-122"/>
                        </a:rPr>
                        <a:t>分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能吸引学员注意力，指导氛围活跃</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在培养学员专业技能同时，注重医德建设</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学员的分析问题和解决问题的能力得到提高</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学员的科研和论文写作能力得到提高</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7">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符合培养手册要求，完成培养计划</a:t>
                      </a:r>
                      <a:endParaRPr lang="zh-CN" altLang="en-US" sz="1000" dirty="0">
                        <a:ea typeface="仿宋_GB2312" charset="-122"/>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428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总分</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gridSpan="6">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4288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建议和意见</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gridSpan="6">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000" dirty="0">
                          <a:latin typeface="Times New Roman" panose="02020603050405020304" pitchFamily="18" charset="0"/>
                          <a:ea typeface="仿宋_GB2312" charset="-122"/>
                        </a:rPr>
                        <a:t>　</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42888">
                <a:tc gridSpan="7">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000" dirty="0">
                          <a:latin typeface="Times New Roman" panose="02020603050405020304" pitchFamily="18" charset="0"/>
                          <a:ea typeface="仿宋_GB2312" charset="-122"/>
                        </a:rPr>
                        <a:t>注：</a:t>
                      </a:r>
                      <a:r>
                        <a:rPr lang="en-US" altLang="zh-CN" sz="1000">
                          <a:latin typeface="Times New Roman" panose="02020603050405020304" pitchFamily="18" charset="0"/>
                          <a:ea typeface="仿宋_GB2312" charset="-122"/>
                        </a:rPr>
                        <a:t>1</a:t>
                      </a:r>
                      <a:r>
                        <a:rPr lang="zh-CN" altLang="en-US" sz="1000" dirty="0">
                          <a:latin typeface="Times New Roman" panose="02020603050405020304" pitchFamily="18" charset="0"/>
                          <a:ea typeface="仿宋_GB2312" charset="-122"/>
                        </a:rPr>
                        <a:t>、本表由学员填写。  </a:t>
                      </a:r>
                      <a:r>
                        <a:rPr lang="en-US" altLang="zh-CN" sz="1000">
                          <a:latin typeface="Times New Roman" panose="02020603050405020304" pitchFamily="18" charset="0"/>
                          <a:ea typeface="仿宋_GB2312" charset="-122"/>
                        </a:rPr>
                        <a:t>2</a:t>
                      </a:r>
                      <a:r>
                        <a:rPr lang="zh-CN" altLang="en-US" sz="1000" dirty="0">
                          <a:latin typeface="Times New Roman" panose="02020603050405020304" pitchFamily="18" charset="0"/>
                          <a:ea typeface="仿宋_GB2312" charset="-122"/>
                        </a:rPr>
                        <a:t>、欢迎学员就导师的指导情况提出具体意见和建议，也可通过书面或其他形式向科教科反映。</a:t>
                      </a:r>
                      <a:endParaRPr lang="zh-CN" altLang="en-US" sz="1000" dirty="0">
                        <a:ea typeface="仿宋_GB231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254139" name="矩形 254138"/>
          <p:cNvSpPr/>
          <p:nvPr/>
        </p:nvSpPr>
        <p:spPr>
          <a:xfrm>
            <a:off x="1908175" y="476250"/>
            <a:ext cx="8027988" cy="928688"/>
          </a:xfrm>
          <a:prstGeom prst="rect">
            <a:avLst/>
          </a:prstGeom>
          <a:noFill/>
          <a:ln w="9525">
            <a:noFill/>
          </a:ln>
        </p:spPr>
        <p:txBody>
          <a:bodyPr anchor="ctr">
            <a:spAutoFit/>
          </a:bodyPr>
          <a:p>
            <a:pPr lvl="0" eaLnBrk="1" hangingPunct="1"/>
            <a:endParaRPr lang="zh-CN" altLang="en-US" sz="900" b="0" dirty="0">
              <a:latin typeface="Arial" panose="020B0604020202020204" pitchFamily="34" charset="0"/>
              <a:ea typeface="宋体" panose="02010600030101010101" pitchFamily="2" charset="-122"/>
            </a:endParaRPr>
          </a:p>
          <a:p>
            <a:pPr lvl="0"/>
            <a:r>
              <a:rPr lang="zh-CN" altLang="en-US" sz="1400" b="1" dirty="0">
                <a:latin typeface="Arial" panose="020B0604020202020204" pitchFamily="34" charset="0"/>
                <a:ea typeface="宋体" panose="02010600030101010101" pitchFamily="2" charset="-122"/>
              </a:rPr>
              <a:t>住院医师规范化培训指导老师教学质量评价表（学员用表）</a:t>
            </a:r>
            <a:br>
              <a:rPr lang="zh-CN" altLang="en-US" sz="1400" b="1" dirty="0">
                <a:latin typeface="Arial" panose="020B0604020202020204" pitchFamily="34" charset="0"/>
                <a:ea typeface="宋体" panose="02010600030101010101" pitchFamily="2" charset="-122"/>
              </a:rPr>
            </a:br>
            <a:r>
              <a:rPr lang="zh-CN" altLang="en-US" sz="1400" b="1" dirty="0">
                <a:latin typeface="Arial" panose="020B0604020202020204" pitchFamily="34" charset="0"/>
                <a:ea typeface="宋体" panose="02010600030101010101" pitchFamily="2" charset="-122"/>
              </a:rPr>
              <a:t>学员：      导师（指导老师）：       轮转科室：       轮转时间：</a:t>
            </a:r>
            <a:endParaRPr lang="zh-CN" altLang="en-US" sz="1400" b="1" dirty="0">
              <a:latin typeface="Arial" panose="020B0604020202020204" pitchFamily="34" charset="0"/>
              <a:ea typeface="宋体" panose="02010600030101010101" pitchFamily="2" charset="-122"/>
            </a:endParaRPr>
          </a:p>
          <a:p>
            <a:pPr lvl="0"/>
            <a:endParaRPr lang="zh-CN" altLang="en-US" sz="1800" b="1" dirty="0">
              <a:latin typeface="Arial" panose="020B0604020202020204" pitchFamily="34" charset="0"/>
              <a:ea typeface="宋体" panose="02010600030101010101" pitchFamily="2" charset="-122"/>
            </a:endParaRPr>
          </a:p>
        </p:txBody>
      </p:sp>
      <p:sp>
        <p:nvSpPr>
          <p:cNvPr id="254141" name="矩形 254140"/>
          <p:cNvSpPr/>
          <p:nvPr/>
        </p:nvSpPr>
        <p:spPr>
          <a:xfrm>
            <a:off x="179388" y="476250"/>
            <a:ext cx="1439862" cy="457200"/>
          </a:xfrm>
          <a:prstGeom prst="rect">
            <a:avLst/>
          </a:prstGeom>
          <a:noFill/>
          <a:ln w="9525">
            <a:noFill/>
          </a:ln>
        </p:spPr>
        <p:txBody>
          <a:bodyPr>
            <a:spAutoFit/>
          </a:bodyPr>
          <a:p>
            <a:pPr lvl="0"/>
            <a:r>
              <a:rPr lang="en-US" altLang="zh-CN" sz="2400" b="1">
                <a:solidFill>
                  <a:schemeClr val="bg1"/>
                </a:solidFill>
                <a:latin typeface="Calibri" panose="020F0502020204030204" pitchFamily="34" charset="0"/>
                <a:ea typeface="宋体" panose="02010600030101010101" pitchFamily="2" charset="-122"/>
              </a:rPr>
              <a:t>1.7 </a:t>
            </a:r>
            <a:r>
              <a:rPr lang="zh-CN" altLang="en-US" sz="2400" b="1" dirty="0">
                <a:solidFill>
                  <a:schemeClr val="bg1"/>
                </a:solidFill>
                <a:latin typeface="Calibri" panose="020F0502020204030204" pitchFamily="34" charset="0"/>
                <a:ea typeface="宋体" panose="02010600030101010101" pitchFamily="2" charset="-122"/>
              </a:rPr>
              <a:t>表</a:t>
            </a:r>
            <a:r>
              <a:rPr lang="en-US" altLang="zh-CN" sz="2400" b="1">
                <a:solidFill>
                  <a:schemeClr val="bg1"/>
                </a:solidFill>
                <a:latin typeface="Calibri" panose="020F0502020204030204" pitchFamily="34" charset="0"/>
                <a:ea typeface="宋体" panose="02010600030101010101" pitchFamily="2" charset="-122"/>
              </a:rPr>
              <a:t>2 </a:t>
            </a:r>
            <a:endParaRPr lang="en-US" altLang="zh-CN" sz="2400" b="1">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标题 258049"/>
          <p:cNvSpPr>
            <a:spLocks noGrp="1"/>
          </p:cNvSpPr>
          <p:nvPr>
            <p:ph type="title"/>
          </p:nvPr>
        </p:nvSpPr>
        <p:spPr>
          <a:xfrm>
            <a:off x="1619250" y="549275"/>
            <a:ext cx="7005638" cy="1143000"/>
          </a:xfrm>
          <a:prstGeom prst="rect">
            <a:avLst/>
          </a:prstGeom>
          <a:noFill/>
          <a:ln w="9525">
            <a:noFill/>
          </a:ln>
        </p:spPr>
        <p:txBody>
          <a:bodyPr/>
          <a:p>
            <a:pPr lvl="0" algn="l"/>
            <a:r>
              <a:rPr lang="zh-CN" altLang="en-US" sz="2800" b="1" dirty="0">
                <a:solidFill>
                  <a:srgbClr val="0F6FC6"/>
                </a:solidFill>
                <a:ea typeface="微软雅黑" panose="020B0503020204020204" pitchFamily="34" charset="-122"/>
              </a:rPr>
              <a:t>生活待遇</a:t>
            </a:r>
            <a:br>
              <a:rPr lang="zh-CN" altLang="en-US" sz="2800" b="1" dirty="0">
                <a:solidFill>
                  <a:srgbClr val="0F6FC6"/>
                </a:solidFill>
                <a:ea typeface="微软雅黑" panose="020B0503020204020204" pitchFamily="34" charset="-122"/>
              </a:rPr>
            </a:br>
            <a:r>
              <a:rPr lang="zh-CN" altLang="en-US" sz="2800" b="1" dirty="0">
                <a:solidFill>
                  <a:schemeClr val="hlink"/>
                </a:solidFill>
              </a:rPr>
              <a:t>    </a:t>
            </a:r>
            <a:br>
              <a:rPr lang="zh-CN" altLang="en-US" sz="2800" b="1" dirty="0">
                <a:solidFill>
                  <a:schemeClr val="hlink"/>
                </a:solidFill>
              </a:rPr>
            </a:br>
            <a:r>
              <a:rPr lang="zh-CN" altLang="en-US" sz="2800" b="1" dirty="0">
                <a:solidFill>
                  <a:schemeClr val="hlink"/>
                </a:solidFill>
              </a:rPr>
              <a:t>             </a:t>
            </a:r>
            <a:r>
              <a:rPr lang="zh-CN" altLang="en-US" sz="2000" b="1" dirty="0"/>
              <a:t>莆田学院附属医院住院医师规范化培训保障制度</a:t>
            </a:r>
            <a:br>
              <a:rPr lang="zh-CN" altLang="en-US" sz="2000" b="1" dirty="0"/>
            </a:br>
            <a:r>
              <a:rPr lang="zh-CN" altLang="en-US" sz="2000" b="1" dirty="0"/>
              <a:t>                   （莆院附医教</a:t>
            </a:r>
            <a:r>
              <a:rPr lang="en-US" altLang="zh-CN" sz="2000" b="1"/>
              <a:t>[2016]8</a:t>
            </a:r>
            <a:r>
              <a:rPr lang="zh-CN" altLang="en-US" sz="2000" b="1" dirty="0"/>
              <a:t>号）</a:t>
            </a:r>
            <a:endParaRPr lang="zh-CN" altLang="en-US" sz="2000" b="1" dirty="0"/>
          </a:p>
        </p:txBody>
      </p:sp>
      <p:sp>
        <p:nvSpPr>
          <p:cNvPr id="258051" name="矩形 258050"/>
          <p:cNvSpPr/>
          <p:nvPr/>
        </p:nvSpPr>
        <p:spPr>
          <a:xfrm>
            <a:off x="179388" y="515938"/>
            <a:ext cx="704850" cy="579437"/>
          </a:xfrm>
          <a:prstGeom prst="rect">
            <a:avLst/>
          </a:prstGeom>
          <a:noFill/>
          <a:ln w="9525">
            <a:noFill/>
          </a:ln>
        </p:spPr>
        <p:txBody>
          <a:bodyPr wrap="none" anchor="t">
            <a:spAutoFit/>
          </a:bodyPr>
          <a:p>
            <a:pPr lvl="0"/>
            <a:r>
              <a:rPr lang="en-US" altLang="zh-CN" sz="3200" b="1">
                <a:solidFill>
                  <a:schemeClr val="bg1"/>
                </a:solidFill>
                <a:latin typeface="Calibri" panose="020F0502020204030204" pitchFamily="34" charset="0"/>
                <a:ea typeface="宋体" panose="02010600030101010101" pitchFamily="2" charset="-122"/>
              </a:rPr>
              <a:t>1.8</a:t>
            </a:r>
            <a:endParaRPr lang="en-US" altLang="zh-CN" sz="3200" b="1">
              <a:solidFill>
                <a:schemeClr val="bg1"/>
              </a:solidFill>
              <a:latin typeface="Calibri" panose="020F0502020204030204" pitchFamily="34" charset="0"/>
              <a:ea typeface="宋体" panose="02010600030101010101" pitchFamily="2" charset="-122"/>
            </a:endParaRPr>
          </a:p>
        </p:txBody>
      </p:sp>
      <p:sp>
        <p:nvSpPr>
          <p:cNvPr id="258052" name="文本框 14"/>
          <p:cNvSpPr/>
          <p:nvPr/>
        </p:nvSpPr>
        <p:spPr>
          <a:xfrm>
            <a:off x="717550" y="2492375"/>
            <a:ext cx="8426450" cy="3484563"/>
          </a:xfrm>
          <a:prstGeom prst="roundRect">
            <a:avLst>
              <a:gd name="adj" fmla="val 6380"/>
            </a:avLst>
          </a:prstGeom>
          <a:noFill/>
          <a:ln w="9525">
            <a:noFill/>
          </a:ln>
        </p:spPr>
        <p:txBody>
          <a:bodyPr>
            <a:spAutoFit/>
          </a:bodyPr>
          <a:p>
            <a:pPr lvl="0"/>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1</a:t>
            </a:r>
            <a:r>
              <a:rPr lang="zh-CN" altLang="en-US" sz="1800" b="0" dirty="0">
                <a:latin typeface="楷体" panose="02010609060101010101" pitchFamily="49" charset="-122"/>
                <a:ea typeface="楷体" panose="02010609060101010101" pitchFamily="49" charset="-122"/>
              </a:rPr>
              <a:t>）基本原则：社会人与单位人同工同酬</a:t>
            </a:r>
            <a:endParaRPr lang="zh-CN" altLang="en-US" sz="1800" b="0" dirty="0">
              <a:latin typeface="楷体" panose="02010609060101010101" pitchFamily="49" charset="-122"/>
              <a:ea typeface="楷体" panose="02010609060101010101" pitchFamily="49" charset="-122"/>
            </a:endParaRPr>
          </a:p>
          <a:p>
            <a:pPr lvl="0"/>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2</a:t>
            </a:r>
            <a:r>
              <a:rPr lang="zh-CN" altLang="en-US" sz="1800" b="0" dirty="0">
                <a:latin typeface="楷体" panose="02010609060101010101" pitchFamily="49" charset="-122"/>
                <a:ea typeface="楷体" panose="02010609060101010101" pitchFamily="49" charset="-122"/>
              </a:rPr>
              <a:t>）工资：本科学历</a:t>
            </a:r>
            <a:r>
              <a:rPr lang="en-US" altLang="zh-CN" sz="1800" b="0">
                <a:latin typeface="楷体" panose="02010609060101010101" pitchFamily="49" charset="-122"/>
                <a:ea typeface="楷体" panose="02010609060101010101" pitchFamily="49" charset="-122"/>
              </a:rPr>
              <a:t>1100</a:t>
            </a:r>
            <a:r>
              <a:rPr lang="zh-CN" altLang="en-US" sz="1800" b="0" dirty="0">
                <a:latin typeface="楷体" panose="02010609060101010101" pitchFamily="49" charset="-122"/>
                <a:ea typeface="楷体" panose="02010609060101010101" pitchFamily="49" charset="-122"/>
              </a:rPr>
              <a:t>元</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月，研究生学历</a:t>
            </a:r>
            <a:r>
              <a:rPr lang="en-US" altLang="zh-CN" sz="1800" b="0">
                <a:latin typeface="楷体" panose="02010609060101010101" pitchFamily="49" charset="-122"/>
                <a:ea typeface="楷体" panose="02010609060101010101" pitchFamily="49" charset="-122"/>
              </a:rPr>
              <a:t>1200</a:t>
            </a:r>
            <a:r>
              <a:rPr lang="zh-CN" altLang="en-US" sz="1800" b="0" dirty="0">
                <a:latin typeface="楷体" panose="02010609060101010101" pitchFamily="49" charset="-122"/>
                <a:ea typeface="楷体" panose="02010609060101010101" pitchFamily="49" charset="-122"/>
              </a:rPr>
              <a:t>元</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月，外院人员若单位发放的工资低于此标准，不足部分由我院负责发放。</a:t>
            </a:r>
            <a:endParaRPr lang="zh-CN" altLang="en-US" sz="1800" b="0" dirty="0">
              <a:latin typeface="楷体" panose="02010609060101010101" pitchFamily="49" charset="-122"/>
              <a:ea typeface="楷体" panose="02010609060101010101" pitchFamily="49" charset="-122"/>
            </a:endParaRPr>
          </a:p>
          <a:p>
            <a:pPr lvl="0"/>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3</a:t>
            </a:r>
            <a:r>
              <a:rPr lang="zh-CN" altLang="en-US" sz="1800" b="0" dirty="0">
                <a:latin typeface="楷体" panose="02010609060101010101" pitchFamily="49" charset="-122"/>
                <a:ea typeface="楷体" panose="02010609060101010101" pitchFamily="49" charset="-122"/>
              </a:rPr>
              <a:t>）奖金：第一部分为国家财政补助的</a:t>
            </a:r>
            <a:r>
              <a:rPr lang="en-US" altLang="zh-CN" sz="1800" b="0">
                <a:latin typeface="楷体" panose="02010609060101010101" pitchFamily="49" charset="-122"/>
                <a:ea typeface="楷体" panose="02010609060101010101" pitchFamily="49" charset="-122"/>
              </a:rPr>
              <a:t>2000</a:t>
            </a:r>
            <a:r>
              <a:rPr lang="zh-CN" altLang="en-US" sz="1800" b="0" dirty="0">
                <a:latin typeface="楷体" panose="02010609060101010101" pitchFamily="49" charset="-122"/>
                <a:ea typeface="楷体" panose="02010609060101010101" pitchFamily="49" charset="-122"/>
              </a:rPr>
              <a:t>元</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月，第二部分为轮转科室的补尾奖金（即本科室同等条件住院医师奖金总额扣除</a:t>
            </a:r>
            <a:r>
              <a:rPr lang="en-US" altLang="zh-CN" sz="1800" b="0">
                <a:latin typeface="楷体" panose="02010609060101010101" pitchFamily="49" charset="-122"/>
                <a:ea typeface="楷体" panose="02010609060101010101" pitchFamily="49" charset="-122"/>
              </a:rPr>
              <a:t>2000</a:t>
            </a:r>
            <a:r>
              <a:rPr lang="zh-CN" altLang="en-US" sz="1800" b="0" dirty="0">
                <a:latin typeface="楷体" panose="02010609060101010101" pitchFamily="49" charset="-122"/>
                <a:ea typeface="楷体" panose="02010609060101010101" pitchFamily="49" charset="-122"/>
              </a:rPr>
              <a:t>元的部分）</a:t>
            </a:r>
            <a:r>
              <a:rPr lang="zh-CN" altLang="en-US" sz="1800" b="0" u="sng" dirty="0">
                <a:latin typeface="楷体" panose="02010609060101010101" pitchFamily="49" charset="-122"/>
                <a:ea typeface="楷体" panose="02010609060101010101" pitchFamily="49" charset="-122"/>
              </a:rPr>
              <a:t> </a:t>
            </a:r>
            <a:endParaRPr lang="zh-CN" altLang="en-US" sz="1800" b="0" u="sng" dirty="0">
              <a:latin typeface="楷体" panose="02010609060101010101" pitchFamily="49" charset="-122"/>
              <a:ea typeface="楷体" panose="02010609060101010101" pitchFamily="49" charset="-122"/>
            </a:endParaRPr>
          </a:p>
          <a:p>
            <a:pPr lvl="0"/>
            <a:endParaRPr lang="zh-CN" altLang="en-US" sz="1800" b="1" dirty="0">
              <a:latin typeface="Calibri" panose="020F0502020204030204" pitchFamily="34" charset="0"/>
              <a:ea typeface="宋体" panose="02010600030101010101" pitchFamily="2" charset="-122"/>
            </a:endParaRPr>
          </a:p>
          <a:p>
            <a:pPr lvl="0"/>
            <a:r>
              <a:rPr lang="zh-CN" altLang="en-US" sz="1800" b="1" dirty="0">
                <a:latin typeface="楷体" panose="02010609060101010101" pitchFamily="49" charset="-122"/>
                <a:ea typeface="楷体" panose="02010609060101010101" pitchFamily="49" charset="-122"/>
              </a:rPr>
              <a:t>社会培训人员的医保及社保</a:t>
            </a:r>
            <a:endParaRPr lang="zh-CN" altLang="en-US" sz="1800" b="1" dirty="0">
              <a:latin typeface="楷体" panose="02010609060101010101" pitchFamily="49" charset="-122"/>
              <a:ea typeface="楷体" panose="02010609060101010101" pitchFamily="49" charset="-122"/>
            </a:endParaRPr>
          </a:p>
          <a:p>
            <a:pPr lvl="0"/>
            <a:r>
              <a:rPr lang="zh-CN" altLang="en-US" sz="1800" b="0" dirty="0">
                <a:latin typeface="楷体" panose="02010609060101010101" pitchFamily="49" charset="-122"/>
                <a:ea typeface="楷体" panose="02010609060101010101" pitchFamily="49" charset="-122"/>
              </a:rPr>
              <a:t>在我院规培的社会人，医保由个人到户口所在地缴纳，凭发票到我院报销，社保由我院统一委托代理公司缴纳。</a:t>
            </a:r>
            <a:endParaRPr lang="zh-CN" altLang="en-US" sz="1800" b="0" dirty="0">
              <a:latin typeface="楷体" panose="02010609060101010101" pitchFamily="49" charset="-122"/>
              <a:ea typeface="楷体" panose="02010609060101010101" pitchFamily="49" charset="-122"/>
            </a:endParaRPr>
          </a:p>
          <a:p>
            <a:pPr lvl="0"/>
            <a:r>
              <a:rPr lang="zh-CN" altLang="en-US" sz="1800" b="0" dirty="0">
                <a:latin typeface="楷体" panose="02010609060101010101" pitchFamily="49" charset="-122"/>
                <a:ea typeface="楷体" panose="02010609060101010101" pitchFamily="49" charset="-122"/>
              </a:rPr>
              <a:t>由我院送往外院住院医师规范化培训学员，在外培训期间我院只发放工资及缴纳“五险一金”，奖金不再发放。</a:t>
            </a:r>
            <a:r>
              <a:rPr lang="zh-CN" altLang="en-US" sz="1600" b="0" dirty="0">
                <a:latin typeface="楷体" panose="02010609060101010101" pitchFamily="49" charset="-122"/>
                <a:ea typeface="楷体" panose="02010609060101010101" pitchFamily="49" charset="-122"/>
              </a:rPr>
              <a:t> </a:t>
            </a:r>
            <a:endParaRPr lang="zh-CN" altLang="en-US" sz="1600" b="0" dirty="0">
              <a:latin typeface="楷体" panose="02010609060101010101" pitchFamily="49" charset="-122"/>
              <a:ea typeface="楷体" panose="02010609060101010101" pitchFamily="49" charset="-122"/>
            </a:endParaRPr>
          </a:p>
          <a:p>
            <a:pPr lvl="0"/>
            <a:endParaRPr lang="zh-CN" altLang="en-US" sz="1600" b="0" dirty="0">
              <a:latin typeface="楷体" panose="02010609060101010101" pitchFamily="49" charset="-122"/>
              <a:ea typeface="楷体" panose="02010609060101010101" pitchFamily="49" charset="-122"/>
            </a:endParaRPr>
          </a:p>
        </p:txBody>
      </p:sp>
      <p:sp>
        <p:nvSpPr>
          <p:cNvPr id="16" name="等腰三角形 15"/>
          <p:cNvSpPr/>
          <p:nvPr/>
        </p:nvSpPr>
        <p:spPr>
          <a:xfrm>
            <a:off x="1751013" y="1898650"/>
            <a:ext cx="709613" cy="611188"/>
          </a:xfrm>
          <a:prstGeom prst="triangle">
            <a:avLst/>
          </a:prstGeom>
          <a:solidFill>
            <a:srgbClr val="4CD4D1">
              <a:alpha val="60000"/>
            </a:srgbClr>
          </a:solidFill>
          <a:ln w="12700" cap="flat" cmpd="sng" algn="ctr">
            <a:noFill/>
            <a:prstDash val="solid"/>
            <a:miter lim="800000"/>
          </a:ln>
          <a:effectLst/>
        </p:spPr>
        <p:txBody>
          <a:bodyPr rtlCol="0" anchor="ctr"/>
          <a:p>
            <a:pPr lvl="0" algn="ctr" eaLnBrk="1" hangingPunct="1"/>
            <a:endParaRPr lang="zh-CN" altLang="en-US" b="0" dirty="0">
              <a:solidFill>
                <a:srgbClr val="5F5F5F"/>
              </a:solidFill>
              <a:ea typeface="幼圆" pitchFamily="49" charset="-122"/>
            </a:endParaRPr>
          </a:p>
        </p:txBody>
      </p:sp>
      <p:sp>
        <p:nvSpPr>
          <p:cNvPr id="17" name="等腰三角形 16"/>
          <p:cNvSpPr/>
          <p:nvPr/>
        </p:nvSpPr>
        <p:spPr>
          <a:xfrm>
            <a:off x="2124075" y="1916113"/>
            <a:ext cx="709613" cy="611188"/>
          </a:xfrm>
          <a:prstGeom prst="triangle">
            <a:avLst/>
          </a:prstGeom>
          <a:solidFill>
            <a:srgbClr val="4CD4D1">
              <a:alpha val="60000"/>
            </a:srgbClr>
          </a:solidFill>
          <a:ln w="12700" cap="flat" cmpd="sng" algn="ctr">
            <a:noFill/>
            <a:prstDash val="solid"/>
            <a:miter lim="800000"/>
          </a:ln>
          <a:effectLst/>
        </p:spPr>
        <p:txBody>
          <a:bodyPr rtlCol="0" anchor="ctr"/>
          <a:p>
            <a:pPr lvl="0" algn="ctr" eaLnBrk="1" hangingPunct="1"/>
            <a:endParaRPr lang="zh-CN" altLang="en-US" b="0" dirty="0">
              <a:solidFill>
                <a:srgbClr val="5F5F5F"/>
              </a:solidFill>
              <a:ea typeface="幼圆" pitchFamily="49" charset="-122"/>
            </a:endParaRPr>
          </a:p>
        </p:txBody>
      </p:sp>
      <p:sp>
        <p:nvSpPr>
          <p:cNvPr id="258055" name="等腰三角形 17"/>
          <p:cNvSpPr/>
          <p:nvPr/>
        </p:nvSpPr>
        <p:spPr>
          <a:xfrm flipV="1">
            <a:off x="6804025" y="5734050"/>
            <a:ext cx="709613" cy="611188"/>
          </a:xfrm>
          <a:prstGeom prst="triangle">
            <a:avLst>
              <a:gd name="adj" fmla="val 50000"/>
            </a:avLst>
          </a:prstGeom>
          <a:solidFill>
            <a:srgbClr val="4CD4D1">
              <a:alpha val="59999"/>
            </a:srgbClr>
          </a:solidFill>
          <a:ln w="12700">
            <a:noFill/>
          </a:ln>
        </p:spPr>
        <p:txBody>
          <a:bodyPr rot="10800000" anchor="ctr"/>
          <a:p>
            <a:pPr lvl="0" algn="ctr" eaLnBrk="1" hangingPunct="1"/>
            <a:endParaRPr lang="zh-CN" altLang="en-US" sz="1800" b="0" dirty="0">
              <a:solidFill>
                <a:srgbClr val="5F5F5F"/>
              </a:solidFill>
              <a:latin typeface="Calibri" panose="020F0502020204030204" pitchFamily="34" charset="0"/>
              <a:ea typeface="幼圆" pitchFamily="49" charset="-122"/>
            </a:endParaRPr>
          </a:p>
        </p:txBody>
      </p:sp>
      <p:sp>
        <p:nvSpPr>
          <p:cNvPr id="258056" name="等腰三角形 18"/>
          <p:cNvSpPr/>
          <p:nvPr/>
        </p:nvSpPr>
        <p:spPr>
          <a:xfrm flipV="1">
            <a:off x="7164388" y="5734050"/>
            <a:ext cx="709612" cy="611188"/>
          </a:xfrm>
          <a:prstGeom prst="triangle">
            <a:avLst>
              <a:gd name="adj" fmla="val 50000"/>
            </a:avLst>
          </a:prstGeom>
          <a:solidFill>
            <a:srgbClr val="4CD4D1">
              <a:alpha val="59999"/>
            </a:srgbClr>
          </a:solidFill>
          <a:ln w="12700">
            <a:noFill/>
          </a:ln>
        </p:spPr>
        <p:txBody>
          <a:bodyPr rot="10800000" anchor="ctr"/>
          <a:p>
            <a:pPr lvl="0" algn="ctr" eaLnBrk="1" hangingPunct="1"/>
            <a:endParaRPr lang="zh-CN" altLang="en-US" sz="1800" b="0" dirty="0">
              <a:solidFill>
                <a:srgbClr val="5F5F5F"/>
              </a:solidFill>
              <a:latin typeface="Calibri" panose="020F0502020204030204" pitchFamily="34" charset="0"/>
              <a:ea typeface="幼圆" pitchFamily="49" charset="-122"/>
            </a:endParaRPr>
          </a:p>
        </p:txBody>
      </p:sp>
      <p:sp>
        <p:nvSpPr>
          <p:cNvPr id="20" name="矩形 19"/>
          <p:cNvSpPr/>
          <p:nvPr/>
        </p:nvSpPr>
        <p:spPr>
          <a:xfrm>
            <a:off x="1763713" y="2492375"/>
            <a:ext cx="5549900" cy="46038"/>
          </a:xfrm>
          <a:prstGeom prst="rect">
            <a:avLst/>
          </a:prstGeom>
          <a:solidFill>
            <a:srgbClr val="4C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2627313" y="5734050"/>
            <a:ext cx="5549900" cy="46038"/>
          </a:xfrm>
          <a:prstGeom prst="rect">
            <a:avLst/>
          </a:prstGeom>
          <a:solidFill>
            <a:srgbClr val="4C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TextBox 1"/>
          <p:cNvSpPr txBox="1"/>
          <p:nvPr/>
        </p:nvSpPr>
        <p:spPr>
          <a:xfrm>
            <a:off x="1908175" y="404813"/>
            <a:ext cx="2986088" cy="519112"/>
          </a:xfrm>
          <a:prstGeom prst="rect">
            <a:avLst/>
          </a:prstGeom>
          <a:noFill/>
          <a:ln w="9525">
            <a:noFill/>
          </a:ln>
        </p:spPr>
        <p:txBody>
          <a:bodyPr>
            <a:spAutoFit/>
          </a:bodyPr>
          <a:p>
            <a:pPr lvl="0" eaLnBrk="1" hangingPunct="1"/>
            <a:r>
              <a:rPr lang="zh-CN" altLang="en-US" sz="2800" b="1" dirty="0">
                <a:solidFill>
                  <a:srgbClr val="0F6FC6"/>
                </a:solidFill>
                <a:latin typeface="Calibri" panose="020F0502020204030204" pitchFamily="34" charset="0"/>
                <a:ea typeface="微软雅黑" panose="020B0503020204020204" pitchFamily="34" charset="-122"/>
              </a:rPr>
              <a:t>培训督导结果</a:t>
            </a:r>
            <a:endParaRPr lang="zh-CN" altLang="en-US" sz="2800" b="1" dirty="0">
              <a:solidFill>
                <a:srgbClr val="0F6FC6"/>
              </a:solidFill>
              <a:latin typeface="Calibri" panose="020F0502020204030204" pitchFamily="34" charset="0"/>
              <a:ea typeface="微软雅黑" panose="020B0503020204020204" pitchFamily="34" charset="-122"/>
            </a:endParaRPr>
          </a:p>
        </p:txBody>
      </p:sp>
      <p:sp>
        <p:nvSpPr>
          <p:cNvPr id="263171" name="TextBox 1"/>
          <p:cNvSpPr txBox="1"/>
          <p:nvPr/>
        </p:nvSpPr>
        <p:spPr>
          <a:xfrm>
            <a:off x="468313" y="404813"/>
            <a:ext cx="590550" cy="579437"/>
          </a:xfrm>
          <a:prstGeom prst="rect">
            <a:avLst/>
          </a:prstGeom>
          <a:noFill/>
          <a:ln w="9525">
            <a:noFill/>
          </a:ln>
        </p:spPr>
        <p:txBody>
          <a:bodyPr>
            <a:spAutoFit/>
          </a:bodyPr>
          <a:p>
            <a:pPr lvl="0" eaLnBrk="1" hangingPunct="1"/>
            <a:r>
              <a:rPr lang="zh-CN" altLang="en-US" sz="3200" b="1" dirty="0">
                <a:solidFill>
                  <a:schemeClr val="bg1"/>
                </a:solidFill>
                <a:latin typeface="微软雅黑" panose="020B0503020204020204" pitchFamily="34" charset="-122"/>
                <a:ea typeface="微软雅黑" panose="020B0503020204020204" pitchFamily="34" charset="-122"/>
              </a:rPr>
              <a:t>二</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63172" name="TextBox 5"/>
          <p:cNvSpPr txBox="1"/>
          <p:nvPr/>
        </p:nvSpPr>
        <p:spPr>
          <a:xfrm>
            <a:off x="1908175" y="1700213"/>
            <a:ext cx="4567238" cy="466725"/>
          </a:xfrm>
          <a:prstGeom prst="rect">
            <a:avLst/>
          </a:prstGeom>
          <a:solidFill>
            <a:srgbClr val="0070C0"/>
          </a:solidFill>
          <a:ln w="9525" cap="flat" cmpd="sng">
            <a:solidFill>
              <a:srgbClr val="0070C0"/>
            </a:solidFill>
            <a:prstDash val="solid"/>
            <a:miter/>
            <a:headEnd type="none" w="med" len="med"/>
            <a:tailEnd type="none" w="med" len="med"/>
          </a:ln>
        </p:spPr>
        <p:txBody>
          <a:bodyPr wrap="none">
            <a:spAutoFit/>
          </a:bodyPr>
          <a:p>
            <a:pPr lvl="0" eaLnBrk="1" hangingPunct="1"/>
            <a:r>
              <a:rPr lang="en-US" altLang="zh-CN" sz="2400" b="1">
                <a:solidFill>
                  <a:schemeClr val="bg1"/>
                </a:solidFill>
                <a:latin typeface="微软雅黑" panose="020B0503020204020204" pitchFamily="34" charset="-122"/>
                <a:ea typeface="微软雅黑" panose="020B0503020204020204" pitchFamily="34" charset="-122"/>
              </a:rPr>
              <a:t>1 </a:t>
            </a:r>
            <a:r>
              <a:rPr lang="zh-CN" altLang="en-US" sz="2400" b="1" dirty="0">
                <a:solidFill>
                  <a:schemeClr val="bg1"/>
                </a:solidFill>
                <a:latin typeface="微软雅黑" panose="020B0503020204020204" pitchFamily="34" charset="-122"/>
                <a:ea typeface="微软雅黑" panose="020B0503020204020204" pitchFamily="34" charset="-122"/>
              </a:rPr>
              <a:t>督导背景</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国家级基地评审标准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3173" name="TextBox 10"/>
          <p:cNvSpPr txBox="1"/>
          <p:nvPr/>
        </p:nvSpPr>
        <p:spPr>
          <a:xfrm>
            <a:off x="1908175" y="3429000"/>
            <a:ext cx="1690688" cy="466725"/>
          </a:xfrm>
          <a:prstGeom prst="rect">
            <a:avLst/>
          </a:prstGeom>
          <a:solidFill>
            <a:srgbClr val="0070C0"/>
          </a:solidFill>
          <a:ln w="9525" cap="flat" cmpd="sng">
            <a:solidFill>
              <a:srgbClr val="0070C0"/>
            </a:solidFill>
            <a:prstDash val="solid"/>
            <a:miter/>
            <a:headEnd type="none" w="med" len="med"/>
            <a:tailEnd type="none" w="med" len="med"/>
          </a:ln>
        </p:spPr>
        <p:txBody>
          <a:bodyPr wrap="none">
            <a:spAutoFit/>
          </a:bodyPr>
          <a:p>
            <a:pPr lvl="0" eaLnBrk="1" hangingPunct="1"/>
            <a:r>
              <a:rPr lang="en-US" altLang="zh-CN" sz="2400" b="1">
                <a:solidFill>
                  <a:schemeClr val="bg1"/>
                </a:solidFill>
                <a:latin typeface="微软雅黑" panose="020B0503020204020204" pitchFamily="34" charset="-122"/>
                <a:ea typeface="微软雅黑" panose="020B0503020204020204" pitchFamily="34" charset="-122"/>
              </a:rPr>
              <a:t>2 </a:t>
            </a:r>
            <a:r>
              <a:rPr lang="zh-CN" altLang="en-US" sz="2400" b="1" dirty="0">
                <a:solidFill>
                  <a:schemeClr val="bg1"/>
                </a:solidFill>
                <a:latin typeface="微软雅黑" panose="020B0503020204020204" pitchFamily="34" charset="-122"/>
                <a:ea typeface="微软雅黑" panose="020B0503020204020204" pitchFamily="34" charset="-122"/>
              </a:rPr>
              <a:t>督导结果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835150" y="2349500"/>
            <a:ext cx="4278313"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763713" y="4292600"/>
            <a:ext cx="451167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63181" name="左大括号 263180"/>
          <p:cNvSpPr/>
          <p:nvPr/>
        </p:nvSpPr>
        <p:spPr>
          <a:xfrm>
            <a:off x="3708400" y="3284538"/>
            <a:ext cx="215900" cy="792162"/>
          </a:xfrm>
          <a:prstGeom prst="leftBrace">
            <a:avLst>
              <a:gd name="adj1" fmla="val 30575"/>
              <a:gd name="adj2" fmla="val 50000"/>
            </a:avLst>
          </a:prstGeom>
          <a:noFill/>
          <a:ln w="44450" cap="flat" cmpd="sng">
            <a:solidFill>
              <a:srgbClr val="FF0000"/>
            </a:solidFill>
            <a:prstDash val="solid"/>
            <a:headEnd type="none" w="med" len="med"/>
            <a:tailEnd type="none" w="med" len="med"/>
          </a:ln>
        </p:spPr>
        <p:txBody>
          <a:bodyPr/>
          <a:p>
            <a:endParaRPr lang="zh-CN" altLang="en-US"/>
          </a:p>
        </p:txBody>
      </p:sp>
      <p:sp>
        <p:nvSpPr>
          <p:cNvPr id="263185" name="文本框 263184"/>
          <p:cNvSpPr txBox="1"/>
          <p:nvPr/>
        </p:nvSpPr>
        <p:spPr>
          <a:xfrm>
            <a:off x="4140200" y="3789363"/>
            <a:ext cx="1728788" cy="366712"/>
          </a:xfrm>
          <a:prstGeom prst="rect">
            <a:avLst/>
          </a:prstGeom>
          <a:noFill/>
          <a:ln w="9525">
            <a:noFill/>
          </a:ln>
        </p:spPr>
        <p:txBody>
          <a:bodyPr>
            <a:spAutoFit/>
          </a:bodyPr>
          <a:p>
            <a:pPr lvl="0" eaLnBrk="1" hangingPunct="1">
              <a:spcBef>
                <a:spcPct val="50000"/>
              </a:spcBef>
              <a:buNone/>
            </a:pPr>
            <a:endParaRPr lang="zh-CN" altLang="en-US" sz="1800" b="0" dirty="0">
              <a:latin typeface="Arial" panose="020B0604020202020204" pitchFamily="34" charset="0"/>
              <a:ea typeface="宋体" panose="02010600030101010101" pitchFamily="2" charset="-122"/>
            </a:endParaRPr>
          </a:p>
        </p:txBody>
      </p:sp>
      <p:sp>
        <p:nvSpPr>
          <p:cNvPr id="263207" name="文本框 263206"/>
          <p:cNvSpPr txBox="1"/>
          <p:nvPr/>
        </p:nvSpPr>
        <p:spPr>
          <a:xfrm>
            <a:off x="4067175" y="3141663"/>
            <a:ext cx="2305050" cy="366712"/>
          </a:xfrm>
          <a:prstGeom prst="rect">
            <a:avLst/>
          </a:prstGeom>
          <a:noFill/>
          <a:ln w="9525">
            <a:noFill/>
          </a:ln>
        </p:spPr>
        <p:txBody>
          <a:bodyPr>
            <a:spAutoFit/>
          </a:bodyPr>
          <a:p>
            <a:pPr lvl="0">
              <a:spcBef>
                <a:spcPct val="50000"/>
              </a:spcBef>
            </a:pPr>
            <a:r>
              <a:rPr lang="en-US" altLang="zh-CN" sz="1800" b="0">
                <a:latin typeface="Arial" panose="020B0604020202020204" pitchFamily="34" charset="0"/>
                <a:ea typeface="宋体" panose="02010600030101010101" pitchFamily="2" charset="-122"/>
              </a:rPr>
              <a:t>2.1 </a:t>
            </a:r>
            <a:r>
              <a:rPr lang="zh-CN" altLang="en-US" sz="1800" b="0" dirty="0">
                <a:latin typeface="Arial" panose="020B0604020202020204" pitchFamily="34" charset="0"/>
                <a:ea typeface="宋体" panose="02010600030101010101" pitchFamily="2" charset="-122"/>
              </a:rPr>
              <a:t>督导标准</a:t>
            </a:r>
            <a:endParaRPr lang="zh-CN" altLang="en-US" sz="1800" b="0" dirty="0">
              <a:latin typeface="Arial" panose="020B0604020202020204" pitchFamily="34" charset="0"/>
              <a:ea typeface="宋体" panose="02010600030101010101" pitchFamily="2" charset="-122"/>
            </a:endParaRPr>
          </a:p>
        </p:txBody>
      </p:sp>
      <p:sp>
        <p:nvSpPr>
          <p:cNvPr id="263208" name="文本框 263207"/>
          <p:cNvSpPr txBox="1"/>
          <p:nvPr/>
        </p:nvSpPr>
        <p:spPr>
          <a:xfrm>
            <a:off x="4067175" y="3789363"/>
            <a:ext cx="2305050" cy="366712"/>
          </a:xfrm>
          <a:prstGeom prst="rect">
            <a:avLst/>
          </a:prstGeom>
          <a:noFill/>
          <a:ln w="9525">
            <a:noFill/>
          </a:ln>
        </p:spPr>
        <p:txBody>
          <a:bodyPr>
            <a:spAutoFit/>
          </a:bodyPr>
          <a:p>
            <a:pPr lvl="0">
              <a:spcBef>
                <a:spcPct val="50000"/>
              </a:spcBef>
            </a:pPr>
            <a:r>
              <a:rPr lang="en-US" altLang="zh-CN" sz="1800" b="0">
                <a:latin typeface="Arial" panose="020B0604020202020204" pitchFamily="34" charset="0"/>
                <a:ea typeface="宋体" panose="02010600030101010101" pitchFamily="2" charset="-122"/>
              </a:rPr>
              <a:t>2.2 </a:t>
            </a:r>
            <a:r>
              <a:rPr lang="zh-CN" altLang="en-US" sz="1800" b="0" dirty="0">
                <a:latin typeface="Arial" panose="020B0604020202020204" pitchFamily="34" charset="0"/>
                <a:ea typeface="宋体" panose="02010600030101010101" pitchFamily="2" charset="-122"/>
              </a:rPr>
              <a:t>督导结果</a:t>
            </a:r>
            <a:endParaRPr lang="zh-CN" altLang="en-US" sz="1800" b="0" dirty="0">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100" name="文本框 260099"/>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endParaRPr lang="en-US" altLang="zh-CN" sz="3200" b="1">
              <a:solidFill>
                <a:schemeClr val="bg1"/>
              </a:solidFill>
              <a:latin typeface="Calibri" panose="020F0502020204030204" pitchFamily="34" charset="0"/>
              <a:ea typeface="宋体" panose="02010600030101010101" pitchFamily="2" charset="-122"/>
            </a:endParaRPr>
          </a:p>
        </p:txBody>
      </p:sp>
      <p:pic>
        <p:nvPicPr>
          <p:cNvPr id="260101" name="图片 260100"/>
          <p:cNvPicPr>
            <a:picLocks noChangeAspect="1"/>
          </p:cNvPicPr>
          <p:nvPr/>
        </p:nvPicPr>
        <p:blipFill>
          <a:blip r:embed="rId1"/>
          <a:stretch>
            <a:fillRect/>
          </a:stretch>
        </p:blipFill>
        <p:spPr>
          <a:xfrm>
            <a:off x="0" y="1052513"/>
            <a:ext cx="9105900" cy="5589587"/>
          </a:xfrm>
          <a:prstGeom prst="rect">
            <a:avLst/>
          </a:prstGeom>
          <a:noFill/>
          <a:ln w="19050" cap="flat" cmpd="sng">
            <a:solidFill>
              <a:schemeClr val="tx1"/>
            </a:solidFill>
            <a:prstDash val="solid"/>
            <a:miter/>
            <a:headEnd type="none" w="med" len="med"/>
            <a:tailEnd type="none" w="med" len="med"/>
          </a:ln>
        </p:spPr>
      </p:pic>
      <p:sp>
        <p:nvSpPr>
          <p:cNvPr id="260102" name="标题 260101"/>
          <p:cNvSpPr>
            <a:spLocks noGrp="1"/>
          </p:cNvSpPr>
          <p:nvPr>
            <p:ph type="title"/>
          </p:nvPr>
        </p:nvSpPr>
        <p:spPr>
          <a:xfrm>
            <a:off x="1619250" y="-171450"/>
            <a:ext cx="7740650" cy="1655763"/>
          </a:xfrm>
          <a:prstGeom prst="rect">
            <a:avLst/>
          </a:prstGeom>
          <a:noFill/>
          <a:ln w="9525">
            <a:noFill/>
          </a:ln>
        </p:spPr>
        <p:txBody>
          <a:bodyPr/>
          <a:p>
            <a:pPr lvl="0" algn="l">
              <a:lnSpc>
                <a:spcPct val="150000"/>
              </a:lnSpc>
            </a:pPr>
            <a:r>
              <a:rPr lang="en-US" altLang="zh-CN" sz="1800">
                <a:solidFill>
                  <a:schemeClr val="hlink"/>
                </a:solidFill>
              </a:rPr>
              <a:t>  </a:t>
            </a:r>
            <a:r>
              <a:rPr lang="zh-CN" altLang="en-US" sz="2800" b="1" dirty="0">
                <a:solidFill>
                  <a:srgbClr val="0F6FC6"/>
                </a:solidFill>
                <a:ea typeface="微软雅黑" panose="020B0503020204020204" pitchFamily="34" charset="-122"/>
              </a:rPr>
              <a:t>国家级基地评审标准</a:t>
            </a:r>
            <a:r>
              <a:rPr lang="zh-CN" altLang="en-US" sz="4800" dirty="0"/>
              <a:t> </a:t>
            </a:r>
            <a:endParaRPr lang="zh-CN" altLang="en-US" sz="4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4" name="文本框 261123"/>
          <p:cNvSpPr txBox="1"/>
          <p:nvPr/>
        </p:nvSpPr>
        <p:spPr>
          <a:xfrm>
            <a:off x="179388" y="333375"/>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endParaRPr lang="en-US" altLang="zh-CN" sz="3200" b="1">
              <a:solidFill>
                <a:schemeClr val="bg1"/>
              </a:solidFill>
              <a:latin typeface="Calibri" panose="020F0502020204030204" pitchFamily="34" charset="0"/>
              <a:ea typeface="宋体" panose="02010600030101010101" pitchFamily="2" charset="-122"/>
            </a:endParaRPr>
          </a:p>
        </p:txBody>
      </p:sp>
      <p:sp>
        <p:nvSpPr>
          <p:cNvPr id="261125" name="矩形 261124"/>
          <p:cNvSpPr/>
          <p:nvPr/>
        </p:nvSpPr>
        <p:spPr>
          <a:xfrm>
            <a:off x="1763713" y="522288"/>
            <a:ext cx="593725" cy="336550"/>
          </a:xfrm>
          <a:prstGeom prst="rect">
            <a:avLst/>
          </a:prstGeom>
          <a:noFill/>
          <a:ln w="9525">
            <a:noFill/>
          </a:ln>
        </p:spPr>
        <p:txBody>
          <a:bodyPr wrap="none" anchor="t">
            <a:spAutoFit/>
          </a:bodyPr>
          <a:p>
            <a:pPr lvl="0"/>
            <a:r>
              <a:rPr lang="zh-CN" altLang="en-US" sz="1600" b="1" dirty="0">
                <a:solidFill>
                  <a:schemeClr val="hlink"/>
                </a:solidFill>
                <a:latin typeface="Calibri" panose="020F0502020204030204" pitchFamily="34" charset="0"/>
                <a:ea typeface="宋体" panose="02010600030101010101" pitchFamily="2" charset="-122"/>
              </a:rPr>
              <a:t>续表</a:t>
            </a:r>
            <a:endParaRPr lang="zh-CN" altLang="en-US" sz="1600" b="1" dirty="0">
              <a:solidFill>
                <a:schemeClr val="hlink"/>
              </a:solidFill>
              <a:latin typeface="Calibri" panose="020F0502020204030204" pitchFamily="34" charset="0"/>
              <a:ea typeface="宋体" panose="02010600030101010101" pitchFamily="2" charset="-122"/>
            </a:endParaRPr>
          </a:p>
        </p:txBody>
      </p:sp>
      <p:pic>
        <p:nvPicPr>
          <p:cNvPr id="261126" name="图片 261125"/>
          <p:cNvPicPr>
            <a:picLocks noChangeAspect="1"/>
          </p:cNvPicPr>
          <p:nvPr/>
        </p:nvPicPr>
        <p:blipFill>
          <a:blip r:embed="rId1"/>
          <a:stretch>
            <a:fillRect/>
          </a:stretch>
        </p:blipFill>
        <p:spPr>
          <a:xfrm>
            <a:off x="0" y="836613"/>
            <a:ext cx="9144000" cy="6021387"/>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7266" name="图片 267265"/>
          <p:cNvPicPr>
            <a:picLocks noChangeAspect="1"/>
          </p:cNvPicPr>
          <p:nvPr/>
        </p:nvPicPr>
        <p:blipFill>
          <a:blip r:embed="rId1"/>
          <a:stretch>
            <a:fillRect/>
          </a:stretch>
        </p:blipFill>
        <p:spPr>
          <a:xfrm>
            <a:off x="179388" y="1052513"/>
            <a:ext cx="8834437" cy="5084762"/>
          </a:xfrm>
          <a:prstGeom prst="rect">
            <a:avLst/>
          </a:prstGeom>
          <a:noFill/>
          <a:ln w="9525">
            <a:noFill/>
          </a:ln>
        </p:spPr>
      </p:pic>
      <p:sp>
        <p:nvSpPr>
          <p:cNvPr id="267267" name="文本框 267266"/>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endParaRPr lang="en-US" altLang="zh-CN" sz="3200" b="1">
              <a:solidFill>
                <a:schemeClr val="bg1"/>
              </a:solidFill>
              <a:latin typeface="Calibri" panose="020F0502020204030204" pitchFamily="34" charset="0"/>
              <a:ea typeface="宋体" panose="02010600030101010101" pitchFamily="2" charset="-122"/>
            </a:endParaRPr>
          </a:p>
        </p:txBody>
      </p:sp>
      <p:sp>
        <p:nvSpPr>
          <p:cNvPr id="267268" name="矩形 267267"/>
          <p:cNvSpPr/>
          <p:nvPr/>
        </p:nvSpPr>
        <p:spPr>
          <a:xfrm>
            <a:off x="1763713" y="522288"/>
            <a:ext cx="593725" cy="336550"/>
          </a:xfrm>
          <a:prstGeom prst="rect">
            <a:avLst/>
          </a:prstGeom>
          <a:noFill/>
          <a:ln w="9525">
            <a:noFill/>
          </a:ln>
        </p:spPr>
        <p:txBody>
          <a:bodyPr wrap="none" anchor="t">
            <a:spAutoFit/>
          </a:bodyPr>
          <a:p>
            <a:pPr lvl="0"/>
            <a:r>
              <a:rPr lang="zh-CN" altLang="en-US" sz="1600" b="1" dirty="0">
                <a:solidFill>
                  <a:schemeClr val="hlink"/>
                </a:solidFill>
                <a:latin typeface="Calibri" panose="020F0502020204030204" pitchFamily="34" charset="0"/>
                <a:ea typeface="宋体" panose="02010600030101010101" pitchFamily="2" charset="-122"/>
              </a:rPr>
              <a:t>续表</a:t>
            </a:r>
            <a:endParaRPr lang="zh-CN" altLang="en-US" sz="1600" b="1" dirty="0">
              <a:solidFill>
                <a:schemeClr val="hlink"/>
              </a:solidFill>
              <a:latin typeface="Calibri" panose="020F0502020204030204" pitchFamily="34"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4196" name="图片 264195"/>
          <p:cNvPicPr>
            <a:picLocks noChangeAspect="1"/>
          </p:cNvPicPr>
          <p:nvPr/>
        </p:nvPicPr>
        <p:blipFill>
          <a:blip r:embed="rId1"/>
          <a:stretch>
            <a:fillRect/>
          </a:stretch>
        </p:blipFill>
        <p:spPr>
          <a:xfrm>
            <a:off x="0" y="1125538"/>
            <a:ext cx="8820150" cy="5637212"/>
          </a:xfrm>
          <a:prstGeom prst="rect">
            <a:avLst/>
          </a:prstGeom>
          <a:noFill/>
          <a:ln w="9525">
            <a:noFill/>
          </a:ln>
        </p:spPr>
      </p:pic>
      <p:sp>
        <p:nvSpPr>
          <p:cNvPr id="264197" name="文本框 264196"/>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endParaRPr lang="en-US" altLang="zh-CN" sz="3200" b="1">
              <a:solidFill>
                <a:schemeClr val="bg1"/>
              </a:solidFill>
              <a:latin typeface="Calibri" panose="020F0502020204030204" pitchFamily="34" charset="0"/>
              <a:ea typeface="宋体" panose="02010600030101010101" pitchFamily="2" charset="-122"/>
            </a:endParaRPr>
          </a:p>
        </p:txBody>
      </p:sp>
      <p:sp>
        <p:nvSpPr>
          <p:cNvPr id="264198" name="矩形 264197"/>
          <p:cNvSpPr/>
          <p:nvPr/>
        </p:nvSpPr>
        <p:spPr>
          <a:xfrm>
            <a:off x="1763713" y="522288"/>
            <a:ext cx="593725" cy="336550"/>
          </a:xfrm>
          <a:prstGeom prst="rect">
            <a:avLst/>
          </a:prstGeom>
          <a:noFill/>
          <a:ln w="9525">
            <a:noFill/>
          </a:ln>
        </p:spPr>
        <p:txBody>
          <a:bodyPr wrap="none" anchor="t">
            <a:spAutoFit/>
          </a:bodyPr>
          <a:p>
            <a:pPr lvl="0"/>
            <a:r>
              <a:rPr lang="zh-CN" altLang="en-US" sz="1600" b="1" dirty="0">
                <a:solidFill>
                  <a:schemeClr val="hlink"/>
                </a:solidFill>
                <a:latin typeface="Calibri" panose="020F0502020204030204" pitchFamily="34" charset="0"/>
                <a:ea typeface="宋体" panose="02010600030101010101" pitchFamily="2" charset="-122"/>
              </a:rPr>
              <a:t>续表</a:t>
            </a:r>
            <a:endParaRPr lang="zh-CN" altLang="en-US" sz="1600" b="1" dirty="0">
              <a:solidFill>
                <a:schemeClr val="hlink"/>
              </a:solidFill>
              <a:latin typeface="Calibri" panose="020F050202020403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5220" name="图片 265219"/>
          <p:cNvPicPr>
            <a:picLocks noChangeAspect="1"/>
          </p:cNvPicPr>
          <p:nvPr/>
        </p:nvPicPr>
        <p:blipFill>
          <a:blip r:embed="rId1"/>
          <a:stretch>
            <a:fillRect/>
          </a:stretch>
        </p:blipFill>
        <p:spPr>
          <a:xfrm>
            <a:off x="0" y="1052513"/>
            <a:ext cx="8893175" cy="6167437"/>
          </a:xfrm>
          <a:prstGeom prst="rect">
            <a:avLst/>
          </a:prstGeom>
          <a:noFill/>
          <a:ln w="9525">
            <a:noFill/>
          </a:ln>
        </p:spPr>
      </p:pic>
      <p:sp>
        <p:nvSpPr>
          <p:cNvPr id="265221" name="文本框 265220"/>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endParaRPr lang="en-US" altLang="zh-CN" sz="3200" b="1">
              <a:solidFill>
                <a:schemeClr val="bg1"/>
              </a:solidFill>
              <a:latin typeface="Calibri" panose="020F0502020204030204" pitchFamily="34" charset="0"/>
              <a:ea typeface="宋体" panose="02010600030101010101" pitchFamily="2" charset="-122"/>
            </a:endParaRPr>
          </a:p>
        </p:txBody>
      </p:sp>
      <p:sp>
        <p:nvSpPr>
          <p:cNvPr id="265222" name="矩形 265221"/>
          <p:cNvSpPr/>
          <p:nvPr/>
        </p:nvSpPr>
        <p:spPr>
          <a:xfrm>
            <a:off x="1763713" y="522288"/>
            <a:ext cx="593725" cy="336550"/>
          </a:xfrm>
          <a:prstGeom prst="rect">
            <a:avLst/>
          </a:prstGeom>
          <a:noFill/>
          <a:ln w="9525">
            <a:noFill/>
          </a:ln>
        </p:spPr>
        <p:txBody>
          <a:bodyPr wrap="none" anchor="t">
            <a:spAutoFit/>
          </a:bodyPr>
          <a:p>
            <a:pPr lvl="0"/>
            <a:r>
              <a:rPr lang="zh-CN" altLang="en-US" sz="1600" b="1" dirty="0">
                <a:solidFill>
                  <a:schemeClr val="hlink"/>
                </a:solidFill>
                <a:latin typeface="Calibri" panose="020F0502020204030204" pitchFamily="34" charset="0"/>
                <a:ea typeface="宋体" panose="02010600030101010101" pitchFamily="2" charset="-122"/>
              </a:rPr>
              <a:t>续表</a:t>
            </a:r>
            <a:endParaRPr lang="zh-CN" altLang="en-US" sz="1600" b="1" dirty="0">
              <a:solidFill>
                <a:schemeClr val="hlink"/>
              </a:solidFill>
              <a:latin typeface="Calibri" panose="020F050202020403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4" name="矩形 266243"/>
          <p:cNvSpPr/>
          <p:nvPr/>
        </p:nvSpPr>
        <p:spPr>
          <a:xfrm>
            <a:off x="1763713" y="522288"/>
            <a:ext cx="593725" cy="336550"/>
          </a:xfrm>
          <a:prstGeom prst="rect">
            <a:avLst/>
          </a:prstGeom>
          <a:noFill/>
          <a:ln w="9525">
            <a:noFill/>
          </a:ln>
        </p:spPr>
        <p:txBody>
          <a:bodyPr wrap="none" anchor="t">
            <a:spAutoFit/>
          </a:bodyPr>
          <a:p>
            <a:pPr lvl="0"/>
            <a:r>
              <a:rPr lang="zh-CN" altLang="en-US" sz="1600" b="1" dirty="0">
                <a:solidFill>
                  <a:schemeClr val="hlink"/>
                </a:solidFill>
                <a:latin typeface="Calibri" panose="020F0502020204030204" pitchFamily="34" charset="0"/>
                <a:ea typeface="宋体" panose="02010600030101010101" pitchFamily="2" charset="-122"/>
              </a:rPr>
              <a:t>续表</a:t>
            </a:r>
            <a:endParaRPr lang="zh-CN" altLang="en-US" sz="1600" b="1" dirty="0">
              <a:solidFill>
                <a:schemeClr val="hlink"/>
              </a:solidFill>
              <a:latin typeface="Calibri" panose="020F0502020204030204" pitchFamily="34" charset="0"/>
              <a:ea typeface="宋体" panose="02010600030101010101" pitchFamily="2" charset="-122"/>
            </a:endParaRPr>
          </a:p>
        </p:txBody>
      </p:sp>
      <p:sp>
        <p:nvSpPr>
          <p:cNvPr id="266245" name="文本框 266244"/>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1</a:t>
            </a:r>
            <a:endParaRPr lang="en-US" altLang="zh-CN" sz="3200" b="1">
              <a:solidFill>
                <a:schemeClr val="bg1"/>
              </a:solidFill>
              <a:latin typeface="Calibri" panose="020F0502020204030204" pitchFamily="34" charset="0"/>
              <a:ea typeface="宋体" panose="02010600030101010101" pitchFamily="2" charset="-122"/>
            </a:endParaRPr>
          </a:p>
        </p:txBody>
      </p:sp>
      <p:pic>
        <p:nvPicPr>
          <p:cNvPr id="266246" name="图片 266245"/>
          <p:cNvPicPr>
            <a:picLocks noChangeAspect="1"/>
          </p:cNvPicPr>
          <p:nvPr/>
        </p:nvPicPr>
        <p:blipFill>
          <a:blip r:embed="rId1"/>
          <a:stretch>
            <a:fillRect/>
          </a:stretch>
        </p:blipFill>
        <p:spPr>
          <a:xfrm>
            <a:off x="179388" y="1268413"/>
            <a:ext cx="8812212" cy="5329237"/>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2" name="文本框 268291"/>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2</a:t>
            </a:r>
            <a:endParaRPr lang="en-US" altLang="zh-CN" sz="3200" b="1">
              <a:solidFill>
                <a:schemeClr val="bg1"/>
              </a:solidFill>
              <a:latin typeface="Calibri" panose="020F0502020204030204" pitchFamily="34" charset="0"/>
              <a:ea typeface="宋体" panose="02010600030101010101" pitchFamily="2" charset="-122"/>
            </a:endParaRPr>
          </a:p>
        </p:txBody>
      </p:sp>
      <p:sp>
        <p:nvSpPr>
          <p:cNvPr id="268293" name="矩形 268292"/>
          <p:cNvSpPr/>
          <p:nvPr/>
        </p:nvSpPr>
        <p:spPr>
          <a:xfrm>
            <a:off x="1835150" y="492125"/>
            <a:ext cx="2063750" cy="519113"/>
          </a:xfrm>
          <a:prstGeom prst="rect">
            <a:avLst/>
          </a:prstGeom>
          <a:noFill/>
          <a:ln w="9525">
            <a:noFill/>
          </a:ln>
        </p:spPr>
        <p:txBody>
          <a:bodyPr wrap="none" anchor="t">
            <a:spAutoFit/>
          </a:bodyPr>
          <a:p>
            <a:pPr lvl="0"/>
            <a:r>
              <a:rPr lang="en-US" altLang="zh-CN" sz="2800" b="1">
                <a:solidFill>
                  <a:srgbClr val="0F6FC6"/>
                </a:solidFill>
                <a:latin typeface="Calibri" panose="020F0502020204030204" pitchFamily="34" charset="0"/>
                <a:ea typeface="微软雅黑" panose="020B0503020204020204" pitchFamily="34" charset="-122"/>
              </a:rPr>
              <a:t>2.1</a:t>
            </a:r>
            <a:r>
              <a:rPr lang="zh-CN" altLang="en-US" sz="2800" b="1" dirty="0">
                <a:solidFill>
                  <a:srgbClr val="0F6FC6"/>
                </a:solidFill>
                <a:latin typeface="Calibri" panose="020F0502020204030204" pitchFamily="34" charset="0"/>
                <a:ea typeface="微软雅黑" panose="020B0503020204020204" pitchFamily="34" charset="-122"/>
              </a:rPr>
              <a:t>督导标准</a:t>
            </a:r>
            <a:endParaRPr lang="zh-CN" altLang="en-US" sz="2800" b="1" dirty="0">
              <a:solidFill>
                <a:srgbClr val="0F6FC6"/>
              </a:solidFill>
              <a:latin typeface="Calibri" panose="020F0502020204030204" pitchFamily="34" charset="0"/>
              <a:ea typeface="微软雅黑" panose="020B0503020204020204" pitchFamily="34" charset="-122"/>
            </a:endParaRPr>
          </a:p>
        </p:txBody>
      </p:sp>
      <p:sp>
        <p:nvSpPr>
          <p:cNvPr id="268294" name="标题 268293"/>
          <p:cNvSpPr>
            <a:spLocks noGrp="1"/>
          </p:cNvSpPr>
          <p:nvPr>
            <p:ph type="title"/>
          </p:nvPr>
        </p:nvSpPr>
        <p:spPr>
          <a:xfrm>
            <a:off x="468313" y="765175"/>
            <a:ext cx="8229600" cy="1143000"/>
          </a:xfrm>
          <a:prstGeom prst="rect">
            <a:avLst/>
          </a:prstGeom>
          <a:noFill/>
          <a:ln w="9525">
            <a:noFill/>
          </a:ln>
        </p:spPr>
        <p:txBody>
          <a:bodyPr anchor="ctr"/>
          <a:p>
            <a:pPr lvl="0"/>
            <a:r>
              <a:rPr lang="zh-CN" altLang="en-US" sz="1600" b="1" dirty="0"/>
              <a:t>莆田学院附属医院住院医师培训质量督查评分标准</a:t>
            </a:r>
            <a:endParaRPr lang="zh-CN" altLang="en-US" sz="1600" b="1" dirty="0"/>
          </a:p>
        </p:txBody>
      </p:sp>
      <p:sp>
        <p:nvSpPr>
          <p:cNvPr id="269030" name="矩形 269029"/>
          <p:cNvSpPr/>
          <p:nvPr/>
        </p:nvSpPr>
        <p:spPr>
          <a:xfrm>
            <a:off x="0" y="1844675"/>
            <a:ext cx="3232150" cy="244475"/>
          </a:xfrm>
          <a:prstGeom prst="rect">
            <a:avLst/>
          </a:prstGeom>
          <a:noFill/>
          <a:ln w="9525">
            <a:noFill/>
          </a:ln>
        </p:spPr>
        <p:txBody>
          <a:bodyPr wrap="none" anchor="ctr">
            <a:spAutoFit/>
          </a:bodyPr>
          <a:p>
            <a:pPr lvl="0"/>
            <a:r>
              <a:rPr lang="en-US" altLang="zh-CN" sz="1000" b="0">
                <a:latin typeface="Times New Roman" panose="02020603050405020304" pitchFamily="18" charset="0"/>
                <a:ea typeface="Times New Roman" panose="02020603050405020304" pitchFamily="18" charset="0"/>
              </a:rPr>
              <a:t>________</a:t>
            </a:r>
            <a:r>
              <a:rPr lang="zh-CN" altLang="en-US" sz="1000" b="0" dirty="0">
                <a:latin typeface="Times New Roman" panose="02020603050405020304" pitchFamily="18" charset="0"/>
                <a:ea typeface="Times New Roman" panose="02020603050405020304" pitchFamily="18" charset="0"/>
              </a:rPr>
              <a:t>月份</a:t>
            </a:r>
            <a:r>
              <a:rPr lang="zh-CN" altLang="en-US" sz="1000" b="0" dirty="0">
                <a:latin typeface="Times New Roman" panose="02020603050405020304" pitchFamily="18" charset="0"/>
                <a:ea typeface="Times New Roman" panose="02020603050405020304" pitchFamily="18" charset="0"/>
              </a:rPr>
              <a:t>            </a:t>
            </a:r>
            <a:r>
              <a:rPr lang="zh-CN" altLang="en-US" sz="1000" b="0" dirty="0">
                <a:latin typeface="Times New Roman" panose="02020603050405020304" pitchFamily="18" charset="0"/>
                <a:ea typeface="Times New Roman" panose="02020603050405020304" pitchFamily="18" charset="0"/>
              </a:rPr>
              <a:t>科室：</a:t>
            </a:r>
            <a:r>
              <a:rPr lang="en-US" altLang="zh-CN" sz="1000" b="0">
                <a:latin typeface="Times New Roman" panose="02020603050405020304" pitchFamily="18" charset="0"/>
                <a:ea typeface="Times New Roman" panose="02020603050405020304" pitchFamily="18" charset="0"/>
              </a:rPr>
              <a:t>________________________</a:t>
            </a:r>
            <a:endParaRPr lang="en-US" altLang="zh-CN" sz="1800" b="0">
              <a:latin typeface="Calibri" panose="020F0502020204030204" pitchFamily="34" charset="0"/>
              <a:ea typeface="宋体" panose="02010600030101010101" pitchFamily="2" charset="-122"/>
            </a:endParaRPr>
          </a:p>
        </p:txBody>
      </p:sp>
      <p:graphicFrame>
        <p:nvGraphicFramePr>
          <p:cNvPr id="269161" name="表格 269160"/>
          <p:cNvGraphicFramePr/>
          <p:nvPr/>
        </p:nvGraphicFramePr>
        <p:xfrm>
          <a:off x="133350" y="2200275"/>
          <a:ext cx="8877300" cy="3821113"/>
        </p:xfrm>
        <a:graphic>
          <a:graphicData uri="http://schemas.openxmlformats.org/drawingml/2006/table">
            <a:tbl>
              <a:tblPr/>
              <a:tblGrid>
                <a:gridCol w="1211263"/>
                <a:gridCol w="571500"/>
                <a:gridCol w="4000500"/>
                <a:gridCol w="2514600"/>
                <a:gridCol w="579437"/>
              </a:tblGrid>
              <a:tr h="608013">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en-US" sz="1200" b="1" dirty="0">
                        <a:latin typeface="Times New Roman" panose="02020603050405020304" pitchFamily="18" charset="0"/>
                        <a:ea typeface="Times New Roman" panose="02020603050405020304" pitchFamily="18" charset="0"/>
                      </a:endParaRPr>
                    </a:p>
                    <a:p>
                      <a:pPr marL="0" lvl="0" indent="0" algn="ctr">
                        <a:spcBef>
                          <a:spcPct val="0"/>
                        </a:spcBef>
                        <a:buNone/>
                      </a:pPr>
                      <a:r>
                        <a:rPr lang="zh-CN" altLang="en-US" sz="1200" b="1" dirty="0">
                          <a:latin typeface="Times New Roman" panose="02020603050405020304" pitchFamily="18" charset="0"/>
                          <a:ea typeface="Times New Roman" panose="02020603050405020304" pitchFamily="18" charset="0"/>
                        </a:rPr>
                        <a:t>项目</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b="1" dirty="0">
                          <a:latin typeface="Times New Roman" panose="02020603050405020304" pitchFamily="18" charset="0"/>
                          <a:ea typeface="Times New Roman" panose="02020603050405020304" pitchFamily="18" charset="0"/>
                        </a:rPr>
                        <a:t>分数</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b="1" dirty="0">
                          <a:latin typeface="Times New Roman" panose="02020603050405020304" pitchFamily="18" charset="0"/>
                          <a:ea typeface="Times New Roman" panose="02020603050405020304" pitchFamily="18" charset="0"/>
                        </a:rPr>
                        <a:t>细则要求</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200" b="1" dirty="0">
                          <a:latin typeface="Times New Roman" panose="02020603050405020304" pitchFamily="18" charset="0"/>
                          <a:ea typeface="Times New Roman" panose="02020603050405020304" pitchFamily="18" charset="0"/>
                        </a:rPr>
                        <a:t>评分标准</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b="1" dirty="0">
                          <a:latin typeface="Times New Roman" panose="02020603050405020304" pitchFamily="18" charset="0"/>
                          <a:ea typeface="Times New Roman" panose="02020603050405020304" pitchFamily="18" charset="0"/>
                        </a:rPr>
                        <a:t>得分</a:t>
                      </a:r>
                      <a:endParaRPr lang="zh-CN" altLang="en-US" sz="1200" b="1" dirty="0">
                        <a:latin typeface="Times New Roman" panose="02020603050405020304" pitchFamily="18" charset="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7207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入科教育</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Times New Roman" panose="02020603050405020304" pitchFamily="18" charset="0"/>
                        </a:rPr>
                        <a:t>8</a:t>
                      </a:r>
                      <a:endParaRPr lang="en-US" altLang="zh-CN" sz="12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根据本临床科室的情况对住院医师进行入科教育，包括各项规章制度及本科室主要接收疾病及注意事项等。</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200">
                          <a:latin typeface="Times New Roman" panose="02020603050405020304" pitchFamily="18" charset="0"/>
                          <a:ea typeface="Times New Roman" panose="02020603050405020304" pitchFamily="18" charset="0"/>
                        </a:rPr>
                        <a:t>1</a:t>
                      </a:r>
                      <a:r>
                        <a:rPr lang="zh-CN" altLang="en-US" sz="1200" dirty="0">
                          <a:latin typeface="Times New Roman" panose="02020603050405020304" pitchFamily="18" charset="0"/>
                          <a:ea typeface="Times New Roman" panose="02020603050405020304" pitchFamily="18" charset="0"/>
                        </a:rPr>
                        <a:t>、完整的入科教育材料（</a:t>
                      </a:r>
                      <a:r>
                        <a:rPr lang="en-US" altLang="zh-CN" sz="1200">
                          <a:latin typeface="Times New Roman" panose="02020603050405020304" pitchFamily="18" charset="0"/>
                          <a:ea typeface="Times New Roman" panose="02020603050405020304" pitchFamily="18" charset="0"/>
                        </a:rPr>
                        <a:t>4</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2</a:t>
                      </a:r>
                      <a:r>
                        <a:rPr lang="zh-CN" altLang="en-US" sz="1200" dirty="0">
                          <a:latin typeface="Times New Roman" panose="02020603050405020304" pitchFamily="18" charset="0"/>
                          <a:ea typeface="Times New Roman" panose="02020603050405020304" pitchFamily="18" charset="0"/>
                        </a:rPr>
                        <a:t>、入科教育材料及学生签到（</a:t>
                      </a:r>
                      <a:r>
                        <a:rPr lang="en-US" altLang="zh-CN" sz="1200">
                          <a:latin typeface="Times New Roman" panose="02020603050405020304" pitchFamily="18" charset="0"/>
                          <a:ea typeface="Times New Roman" panose="02020603050405020304" pitchFamily="18" charset="0"/>
                        </a:rPr>
                        <a:t>4</a:t>
                      </a:r>
                      <a:r>
                        <a:rPr lang="zh-CN" altLang="en-US" sz="1200" dirty="0">
                          <a:latin typeface="Times New Roman" panose="02020603050405020304" pitchFamily="18" charset="0"/>
                          <a:ea typeface="Times New Roman" panose="02020603050405020304" pitchFamily="18" charset="0"/>
                        </a:rPr>
                        <a:t>分）</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11874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教学查房</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Times New Roman" panose="02020603050405020304" pitchFamily="18" charset="0"/>
                        </a:rPr>
                        <a:t>20</a:t>
                      </a:r>
                      <a:endParaRPr lang="en-US" altLang="zh-CN" sz="12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各教研组由住院总带教组织安排副高及以上职称的教师每周至少一次教学查房，提前把安排表上报科教科，并按规定格式做好相关记录存档。</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200">
                          <a:latin typeface="Times New Roman" panose="02020603050405020304" pitchFamily="18" charset="0"/>
                          <a:ea typeface="Times New Roman" panose="02020603050405020304" pitchFamily="18" charset="0"/>
                        </a:rPr>
                        <a:t>1</a:t>
                      </a:r>
                      <a:r>
                        <a:rPr lang="zh-CN" altLang="en-US" sz="1200" dirty="0">
                          <a:latin typeface="Times New Roman" panose="02020603050405020304" pitchFamily="18" charset="0"/>
                          <a:ea typeface="Times New Roman" panose="02020603050405020304" pitchFamily="18" charset="0"/>
                        </a:rPr>
                        <a:t>、组织教学查房（</a:t>
                      </a:r>
                      <a:r>
                        <a:rPr lang="en-US" altLang="zh-CN" sz="1200">
                          <a:latin typeface="Times New Roman" panose="02020603050405020304" pitchFamily="18" charset="0"/>
                          <a:ea typeface="Times New Roman" panose="02020603050405020304" pitchFamily="18" charset="0"/>
                        </a:rPr>
                        <a:t>8</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2</a:t>
                      </a:r>
                      <a:r>
                        <a:rPr lang="zh-CN" altLang="en-US" sz="1200" dirty="0">
                          <a:latin typeface="Times New Roman" panose="02020603050405020304" pitchFamily="18" charset="0"/>
                          <a:ea typeface="Times New Roman" panose="02020603050405020304" pitchFamily="18" charset="0"/>
                        </a:rPr>
                        <a:t>、教学查房教案（</a:t>
                      </a:r>
                      <a:r>
                        <a:rPr lang="en-US" altLang="zh-CN" sz="1200">
                          <a:latin typeface="Times New Roman" panose="02020603050405020304" pitchFamily="18" charset="0"/>
                          <a:ea typeface="Times New Roman" panose="02020603050405020304" pitchFamily="18" charset="0"/>
                        </a:rPr>
                        <a:t>5</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3</a:t>
                      </a:r>
                      <a:r>
                        <a:rPr lang="zh-CN" altLang="en-US" sz="1200" dirty="0">
                          <a:latin typeface="Times New Roman" panose="02020603050405020304" pitchFamily="18" charset="0"/>
                          <a:ea typeface="Times New Roman" panose="02020603050405020304" pitchFamily="18" charset="0"/>
                        </a:rPr>
                        <a:t>、记录完整、格式正确（</a:t>
                      </a:r>
                      <a:r>
                        <a:rPr lang="en-US" altLang="zh-CN" sz="1200">
                          <a:latin typeface="Times New Roman" panose="02020603050405020304" pitchFamily="18" charset="0"/>
                          <a:ea typeface="Times New Roman" panose="02020603050405020304" pitchFamily="18" charset="0"/>
                        </a:rPr>
                        <a:t>4</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4</a:t>
                      </a:r>
                      <a:r>
                        <a:rPr lang="zh-CN" altLang="en-US" sz="1200" dirty="0">
                          <a:latin typeface="Times New Roman" panose="02020603050405020304" pitchFamily="18" charset="0"/>
                          <a:ea typeface="Times New Roman" panose="02020603050405020304" pitchFamily="18" charset="0"/>
                        </a:rPr>
                        <a:t>、住院医师签到（</a:t>
                      </a:r>
                      <a:r>
                        <a:rPr lang="en-US" altLang="zh-CN" sz="1200">
                          <a:latin typeface="Times New Roman" panose="02020603050405020304" pitchFamily="18" charset="0"/>
                          <a:ea typeface="Times New Roman" panose="02020603050405020304" pitchFamily="18" charset="0"/>
                        </a:rPr>
                        <a:t>3</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无进行全扣</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13049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小讲座</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Times New Roman" panose="02020603050405020304" pitchFamily="18" charset="0"/>
                        </a:rPr>
                        <a:t>20</a:t>
                      </a:r>
                      <a:endParaRPr lang="en-US" altLang="zh-CN" sz="12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各教研组安排中级及以上职称的教师每周至少举行</a:t>
                      </a:r>
                      <a:r>
                        <a:rPr lang="en-US" altLang="zh-CN" sz="1200">
                          <a:latin typeface="Times New Roman" panose="02020603050405020304" pitchFamily="18" charset="0"/>
                          <a:ea typeface="Times New Roman" panose="02020603050405020304" pitchFamily="18" charset="0"/>
                        </a:rPr>
                        <a:t>1</a:t>
                      </a:r>
                      <a:r>
                        <a:rPr lang="zh-CN" altLang="en-US" sz="1200" dirty="0">
                          <a:latin typeface="Times New Roman" panose="02020603050405020304" pitchFamily="18" charset="0"/>
                          <a:ea typeface="Times New Roman" panose="02020603050405020304" pitchFamily="18" charset="0"/>
                        </a:rPr>
                        <a:t>次专业知识讲座，安排表要提前上报科教科备案，讲座后要按规定格式记录并讲讲稿存档。</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200">
                          <a:latin typeface="Times New Roman" panose="02020603050405020304" pitchFamily="18" charset="0"/>
                          <a:ea typeface="Times New Roman" panose="02020603050405020304" pitchFamily="18" charset="0"/>
                        </a:rPr>
                        <a:t>1</a:t>
                      </a:r>
                      <a:r>
                        <a:rPr lang="zh-CN" altLang="en-US" sz="1200" dirty="0">
                          <a:latin typeface="Times New Roman" panose="02020603050405020304" pitchFamily="18" charset="0"/>
                          <a:ea typeface="Times New Roman" panose="02020603050405020304" pitchFamily="18" charset="0"/>
                        </a:rPr>
                        <a:t>、组织科室讲座（</a:t>
                      </a:r>
                      <a:r>
                        <a:rPr lang="en-US" altLang="zh-CN" sz="1200">
                          <a:latin typeface="Times New Roman" panose="02020603050405020304" pitchFamily="18" charset="0"/>
                          <a:ea typeface="Times New Roman" panose="02020603050405020304" pitchFamily="18" charset="0"/>
                        </a:rPr>
                        <a:t>8</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2</a:t>
                      </a:r>
                      <a:r>
                        <a:rPr lang="zh-CN" altLang="en-US" sz="1200" dirty="0">
                          <a:latin typeface="Times New Roman" panose="02020603050405020304" pitchFamily="18" charset="0"/>
                          <a:ea typeface="Times New Roman" panose="02020603050405020304" pitchFamily="18" charset="0"/>
                        </a:rPr>
                        <a:t>、讲座记录、讲稿（</a:t>
                      </a:r>
                      <a:r>
                        <a:rPr lang="en-US" altLang="zh-CN" sz="1200">
                          <a:latin typeface="Times New Roman" panose="02020603050405020304" pitchFamily="18" charset="0"/>
                          <a:ea typeface="Times New Roman" panose="02020603050405020304" pitchFamily="18" charset="0"/>
                        </a:rPr>
                        <a:t>6</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3</a:t>
                      </a:r>
                      <a:r>
                        <a:rPr lang="zh-CN" altLang="en-US" sz="1200" dirty="0">
                          <a:latin typeface="Times New Roman" panose="02020603050405020304" pitchFamily="18" charset="0"/>
                          <a:ea typeface="Times New Roman" panose="02020603050405020304" pitchFamily="18" charset="0"/>
                        </a:rPr>
                        <a:t>、住院医师签到（</a:t>
                      </a:r>
                      <a:r>
                        <a:rPr lang="en-US" altLang="zh-CN" sz="1200">
                          <a:latin typeface="Times New Roman" panose="02020603050405020304" pitchFamily="18" charset="0"/>
                          <a:ea typeface="Times New Roman" panose="02020603050405020304" pitchFamily="18" charset="0"/>
                        </a:rPr>
                        <a:t>3</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4</a:t>
                      </a:r>
                      <a:r>
                        <a:rPr lang="zh-CN" altLang="en-US" sz="1200" dirty="0">
                          <a:latin typeface="Times New Roman" panose="02020603050405020304" pitchFamily="18" charset="0"/>
                          <a:ea typeface="Times New Roman" panose="02020603050405020304" pitchFamily="18" charset="0"/>
                        </a:rPr>
                        <a:t>、附每个小讲座照片（</a:t>
                      </a:r>
                      <a:r>
                        <a:rPr lang="en-US" altLang="zh-CN" sz="1200">
                          <a:latin typeface="Times New Roman" panose="02020603050405020304" pitchFamily="18" charset="0"/>
                          <a:ea typeface="Times New Roman" panose="02020603050405020304" pitchFamily="18" charset="0"/>
                        </a:rPr>
                        <a:t>3</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无进行全扣</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标题 224257"/>
          <p:cNvSpPr>
            <a:spLocks noGrp="1"/>
          </p:cNvSpPr>
          <p:nvPr>
            <p:ph type="title"/>
          </p:nvPr>
        </p:nvSpPr>
        <p:spPr>
          <a:xfrm>
            <a:off x="457200" y="274638"/>
            <a:ext cx="8229600" cy="1143000"/>
          </a:xfrm>
          <a:prstGeom prst="rect">
            <a:avLst/>
          </a:prstGeom>
          <a:noFill/>
          <a:ln w="9525">
            <a:noFill/>
          </a:ln>
        </p:spPr>
        <p:txBody>
          <a:bodyPr/>
          <a:p>
            <a:pPr lvl="0"/>
            <a:r>
              <a:rPr lang="zh-CN" altLang="en-US" sz="3600" b="1" dirty="0">
                <a:solidFill>
                  <a:schemeClr val="bg1"/>
                </a:solidFill>
                <a:latin typeface="微软雅黑" panose="020B0503020204020204" pitchFamily="34" charset="-122"/>
                <a:ea typeface="微软雅黑" panose="020B0503020204020204" pitchFamily="34" charset="-122"/>
              </a:rPr>
              <a:t>前言</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24259" name="文本占位符 224258"/>
          <p:cNvSpPr>
            <a:spLocks noGrp="1"/>
          </p:cNvSpPr>
          <p:nvPr>
            <p:ph type="body"/>
          </p:nvPr>
        </p:nvSpPr>
        <p:spPr>
          <a:xfrm>
            <a:off x="0" y="1268413"/>
            <a:ext cx="8604250" cy="2952750"/>
          </a:xfrm>
          <a:prstGeom prst="rect">
            <a:avLst/>
          </a:prstGeom>
          <a:noFill/>
          <a:ln w="9525">
            <a:noFill/>
          </a:ln>
        </p:spPr>
        <p:txBody>
          <a:bodyPr/>
          <a:p>
            <a:pPr lvl="0">
              <a:lnSpc>
                <a:spcPct val="110000"/>
              </a:lnSpc>
              <a:spcBef>
                <a:spcPct val="45000"/>
              </a:spcBef>
            </a:pPr>
            <a:r>
              <a:rPr lang="zh-CN" altLang="en-US" sz="2000" b="1" dirty="0">
                <a:solidFill>
                  <a:srgbClr val="006699"/>
                </a:solidFill>
              </a:rPr>
              <a:t>医院人才是第一资源，人才队伍的建设是关键</a:t>
            </a:r>
            <a:endParaRPr lang="zh-CN" altLang="en-US" sz="2000" b="1" dirty="0">
              <a:solidFill>
                <a:srgbClr val="006699"/>
              </a:solidFill>
            </a:endParaRPr>
          </a:p>
          <a:p>
            <a:pPr lvl="0">
              <a:lnSpc>
                <a:spcPct val="110000"/>
              </a:lnSpc>
              <a:spcBef>
                <a:spcPct val="45000"/>
              </a:spcBef>
            </a:pPr>
            <a:r>
              <a:rPr lang="zh-CN" altLang="en-US" sz="2000" b="1" dirty="0">
                <a:solidFill>
                  <a:srgbClr val="006699"/>
                </a:solidFill>
              </a:rPr>
              <a:t>住院医师规范化培训基地学员是医院医疗业务工作的生力军 ，是医院人才梯队建设的基础</a:t>
            </a:r>
            <a:endParaRPr lang="zh-CN" altLang="en-US" sz="2000" b="1" dirty="0">
              <a:solidFill>
                <a:srgbClr val="006699"/>
              </a:solidFill>
            </a:endParaRPr>
          </a:p>
          <a:p>
            <a:pPr lvl="0">
              <a:lnSpc>
                <a:spcPct val="110000"/>
              </a:lnSpc>
              <a:spcBef>
                <a:spcPct val="45000"/>
              </a:spcBef>
            </a:pPr>
            <a:r>
              <a:rPr lang="zh-CN" altLang="en-US" sz="2000" b="1" dirty="0">
                <a:solidFill>
                  <a:srgbClr val="006699"/>
                </a:solidFill>
              </a:rPr>
              <a:t>加强临床住院医师规范化培训</a:t>
            </a:r>
            <a:endParaRPr lang="zh-CN" altLang="en-US" sz="2000" b="1" dirty="0">
              <a:solidFill>
                <a:srgbClr val="006699"/>
              </a:solidFill>
            </a:endParaRPr>
          </a:p>
          <a:p>
            <a:pPr lvl="1">
              <a:lnSpc>
                <a:spcPct val="110000"/>
              </a:lnSpc>
              <a:spcBef>
                <a:spcPct val="45000"/>
              </a:spcBef>
            </a:pPr>
            <a:r>
              <a:rPr lang="zh-CN" altLang="en-US" sz="2000" b="1" dirty="0">
                <a:solidFill>
                  <a:srgbClr val="006699"/>
                </a:solidFill>
              </a:rPr>
              <a:t> 临床医学毕业后教育的重要阶段</a:t>
            </a:r>
            <a:endParaRPr lang="zh-CN" altLang="en-US" sz="2000" b="1" dirty="0">
              <a:solidFill>
                <a:srgbClr val="006699"/>
              </a:solidFill>
            </a:endParaRPr>
          </a:p>
          <a:p>
            <a:pPr lvl="1">
              <a:lnSpc>
                <a:spcPct val="110000"/>
              </a:lnSpc>
              <a:spcBef>
                <a:spcPct val="45000"/>
              </a:spcBef>
            </a:pPr>
            <a:r>
              <a:rPr lang="zh-CN" altLang="en-US" sz="2000" b="1" dirty="0">
                <a:solidFill>
                  <a:srgbClr val="006699"/>
                </a:solidFill>
              </a:rPr>
              <a:t>培养合格的临床医师的重要手段</a:t>
            </a:r>
            <a:endParaRPr lang="zh-CN" altLang="en-US" sz="2000" b="1" dirty="0">
              <a:solidFill>
                <a:srgbClr val="006699"/>
              </a:solidFill>
            </a:endParaRPr>
          </a:p>
          <a:p>
            <a:pPr lvl="1">
              <a:lnSpc>
                <a:spcPct val="110000"/>
              </a:lnSpc>
              <a:spcBef>
                <a:spcPct val="45000"/>
              </a:spcBef>
            </a:pPr>
            <a:r>
              <a:rPr lang="zh-CN" altLang="en-US" sz="2000" b="1" dirty="0">
                <a:solidFill>
                  <a:srgbClr val="006699"/>
                </a:solidFill>
              </a:rPr>
              <a:t>有利于提高医疗质量，保障患者安全</a:t>
            </a:r>
            <a:endParaRPr lang="zh-CN" altLang="en-US" sz="2000" b="1" dirty="0">
              <a:solidFill>
                <a:srgbClr val="006699"/>
              </a:solidFill>
            </a:endParaRPr>
          </a:p>
          <a:p>
            <a:pPr lvl="1">
              <a:lnSpc>
                <a:spcPct val="110000"/>
              </a:lnSpc>
              <a:spcBef>
                <a:spcPct val="45000"/>
              </a:spcBef>
            </a:pPr>
            <a:r>
              <a:rPr lang="zh-CN" altLang="en-US" sz="2000" b="1" dirty="0">
                <a:solidFill>
                  <a:srgbClr val="006699"/>
                </a:solidFill>
              </a:rPr>
              <a:t>不仅事关当前，而且影响医院可持续性发展</a:t>
            </a:r>
            <a:endParaRPr lang="zh-CN" altLang="en-US" sz="2000" b="1" dirty="0">
              <a:solidFill>
                <a:srgbClr val="006699"/>
              </a:solidFill>
            </a:endParaRPr>
          </a:p>
          <a:p>
            <a:pPr lvl="1">
              <a:lnSpc>
                <a:spcPct val="110000"/>
              </a:lnSpc>
              <a:spcBef>
                <a:spcPct val="45000"/>
              </a:spcBef>
            </a:pPr>
            <a:r>
              <a:rPr lang="zh-CN" altLang="en-US" sz="2000" b="1" dirty="0">
                <a:solidFill>
                  <a:srgbClr val="006699"/>
                </a:solidFill>
              </a:rPr>
              <a:t>为我省卫生系统培养了大量基础扎实的医学人才</a:t>
            </a:r>
            <a:r>
              <a:rPr lang="zh-CN" altLang="en-US" sz="1800" dirty="0"/>
              <a:t> </a:t>
            </a:r>
            <a:endParaRPr lang="zh-CN" altLang="en-US" sz="1800" b="1" dirty="0">
              <a:solidFill>
                <a:srgbClr val="006699"/>
              </a:solidFill>
            </a:endParaRPr>
          </a:p>
          <a:p>
            <a:pPr lvl="1">
              <a:lnSpc>
                <a:spcPct val="110000"/>
              </a:lnSpc>
              <a:spcBef>
                <a:spcPct val="45000"/>
              </a:spcBef>
              <a:buNone/>
            </a:pPr>
            <a:endParaRPr lang="zh-CN" altLang="en-US" sz="1800" dirty="0">
              <a:solidFill>
                <a:srgbClr val="006699"/>
              </a:solidFill>
            </a:endParaRPr>
          </a:p>
          <a:p>
            <a:pPr lvl="1">
              <a:lnSpc>
                <a:spcPct val="110000"/>
              </a:lnSpc>
              <a:spcBef>
                <a:spcPct val="45000"/>
              </a:spcBef>
              <a:buNone/>
            </a:pPr>
            <a:r>
              <a:rPr lang="zh-CN" altLang="en-US" sz="1800" dirty="0">
                <a:solidFill>
                  <a:srgbClr val="006699"/>
                </a:solidFill>
              </a:rPr>
              <a:t>      </a:t>
            </a:r>
            <a:endParaRPr lang="zh-CN" altLang="en-US" sz="1800" b="1" dirty="0">
              <a:solidFill>
                <a:srgbClr val="006699"/>
              </a:solidFill>
            </a:endParaRPr>
          </a:p>
          <a:p>
            <a:pPr lvl="0">
              <a:lnSpc>
                <a:spcPct val="80000"/>
              </a:lnSpc>
            </a:pPr>
            <a:endParaRPr lang="zh-CN" altLang="en-US" sz="1800" dirty="0"/>
          </a:p>
        </p:txBody>
      </p:sp>
      <p:cxnSp>
        <p:nvCxnSpPr>
          <p:cNvPr id="8" name="MH_Other_1"/>
          <p:cNvCxnSpPr/>
          <p:nvPr>
            <p:custDataLst>
              <p:tags r:id="rId1"/>
            </p:custDataLst>
          </p:nvPr>
        </p:nvCxnSpPr>
        <p:spPr>
          <a:xfrm>
            <a:off x="8188325" y="4271963"/>
            <a:ext cx="365125" cy="1588"/>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9" name="MH_Other_2"/>
          <p:cNvSpPr/>
          <p:nvPr>
            <p:custDataLst>
              <p:tags r:id="rId2"/>
            </p:custDataLst>
          </p:nvPr>
        </p:nvSpPr>
        <p:spPr>
          <a:xfrm>
            <a:off x="8112125" y="4367213"/>
            <a:ext cx="381000" cy="252413"/>
          </a:xfrm>
          <a:prstGeom prst="ellipse">
            <a:avLst/>
          </a:prstGeom>
          <a:solidFill>
            <a:srgbClr val="F57C8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mn-lt"/>
                <a:ea typeface="+mn-ea"/>
                <a:cs typeface="+mn-cs"/>
              </a:rPr>
              <a:t>2</a:t>
            </a:r>
            <a:endParaRPr kumimoji="0" lang="zh-CN" altLang="en-US" sz="24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10" name="MH_Other_3"/>
          <p:cNvCxnSpPr/>
          <p:nvPr>
            <p:custDataLst>
              <p:tags r:id="rId3"/>
            </p:custDataLst>
          </p:nvPr>
        </p:nvCxnSpPr>
        <p:spPr>
          <a:xfrm>
            <a:off x="8778875" y="5614988"/>
            <a:ext cx="365125" cy="1588"/>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11" name="MH_Other_4"/>
          <p:cNvSpPr/>
          <p:nvPr>
            <p:custDataLst>
              <p:tags r:id="rId4"/>
            </p:custDataLst>
          </p:nvPr>
        </p:nvSpPr>
        <p:spPr>
          <a:xfrm>
            <a:off x="8688388" y="5086350"/>
            <a:ext cx="263525" cy="295275"/>
          </a:xfrm>
          <a:prstGeom prst="ellipse">
            <a:avLst/>
          </a:prstGeom>
          <a:solidFill>
            <a:srgbClr val="19C2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mn-lt"/>
                <a:ea typeface="+mn-ea"/>
                <a:cs typeface="+mn-cs"/>
              </a:rPr>
              <a:t>3</a:t>
            </a:r>
            <a:endParaRPr kumimoji="0" lang="zh-CN" altLang="en-US" sz="24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12" name="MH_Other_5"/>
          <p:cNvCxnSpPr/>
          <p:nvPr>
            <p:custDataLst>
              <p:tags r:id="rId5"/>
            </p:custDataLst>
          </p:nvPr>
        </p:nvCxnSpPr>
        <p:spPr>
          <a:xfrm>
            <a:off x="5613400" y="4589463"/>
            <a:ext cx="365125" cy="1588"/>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13" name="MH_Other_6"/>
          <p:cNvSpPr/>
          <p:nvPr>
            <p:custDataLst>
              <p:tags r:id="rId6"/>
            </p:custDataLst>
          </p:nvPr>
        </p:nvSpPr>
        <p:spPr>
          <a:xfrm>
            <a:off x="6745288" y="4654550"/>
            <a:ext cx="288925" cy="366713"/>
          </a:xfrm>
          <a:prstGeom prst="ellipse">
            <a:avLst/>
          </a:prstGeom>
          <a:solidFill>
            <a:srgbClr val="FFCC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mn-lt"/>
                <a:ea typeface="+mn-ea"/>
                <a:cs typeface="+mn-cs"/>
              </a:rPr>
              <a:t>1</a:t>
            </a:r>
            <a:endParaRPr kumimoji="0" lang="zh-CN" altLang="en-US" sz="2400" b="0" i="0" u="none" strike="noStrike" kern="1200" cap="none" spc="0" normalizeH="0" baseline="0" noProof="0" dirty="0">
              <a:ln>
                <a:noFill/>
              </a:ln>
              <a:solidFill>
                <a:srgbClr val="FFFFFF"/>
              </a:solidFill>
              <a:effectLst/>
              <a:uLnTx/>
              <a:uFillTx/>
              <a:latin typeface="+mn-lt"/>
              <a:ea typeface="+mn-ea"/>
              <a:cs typeface="+mn-cs"/>
            </a:endParaRPr>
          </a:p>
        </p:txBody>
      </p:sp>
      <p:sp>
        <p:nvSpPr>
          <p:cNvPr id="23" name="MH_Other_7"/>
          <p:cNvSpPr/>
          <p:nvPr>
            <p:custDataLst>
              <p:tags r:id="rId7"/>
            </p:custDataLst>
          </p:nvPr>
        </p:nvSpPr>
        <p:spPr>
          <a:xfrm>
            <a:off x="7439025" y="4230688"/>
            <a:ext cx="736600" cy="409575"/>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F57C8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MH_Other_8"/>
          <p:cNvSpPr/>
          <p:nvPr>
            <p:custDataLst>
              <p:tags r:id="rId8"/>
            </p:custDataLst>
          </p:nvPr>
        </p:nvSpPr>
        <p:spPr>
          <a:xfrm rot="5400000">
            <a:off x="8245475" y="5168900"/>
            <a:ext cx="822325" cy="368300"/>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19C2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9"/>
          <p:cNvSpPr/>
          <p:nvPr>
            <p:custDataLst>
              <p:tags r:id="rId9"/>
            </p:custDataLst>
          </p:nvPr>
        </p:nvSpPr>
        <p:spPr>
          <a:xfrm rot="10800000">
            <a:off x="7439025" y="5973763"/>
            <a:ext cx="736600" cy="409575"/>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7DD76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4279" name="MH_Other_10"/>
          <p:cNvSpPr/>
          <p:nvPr>
            <p:custDataLst>
              <p:tags r:id="rId10"/>
            </p:custDataLst>
          </p:nvPr>
        </p:nvSpPr>
        <p:spPr>
          <a:xfrm rot="16200000">
            <a:off x="6396038" y="5197475"/>
            <a:ext cx="822325" cy="368300"/>
          </a:xfrm>
          <a:custGeom>
            <a:avLst/>
            <a:gdLst/>
            <a:ahLst/>
            <a:cxnLst>
              <a:cxn ang="0">
                <a:pos x="984085" y="0"/>
              </a:cxn>
              <a:cxn ang="0">
                <a:pos x="1128713" y="552351"/>
              </a:cxn>
              <a:cxn ang="0">
                <a:pos x="538787" y="551751"/>
              </a:cxn>
              <a:cxn ang="0">
                <a:pos x="657084" y="386399"/>
              </a:cxn>
              <a:cxn ang="0">
                <a:pos x="0" y="565150"/>
              </a:cxn>
              <a:cxn ang="0">
                <a:pos x="879857" y="121456"/>
              </a:cxn>
            </a:cxnLst>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rgbClr val="FFCC00">
              <a:alpha val="100000"/>
            </a:srgbClr>
          </a:solidFill>
          <a:ln w="12700">
            <a:noFill/>
          </a:ln>
        </p:spPr>
        <p:txBody>
          <a:bodyPr/>
          <a:p>
            <a:endParaRPr lang="zh-CN" altLang="en-US"/>
          </a:p>
        </p:txBody>
      </p:sp>
      <p:cxnSp>
        <p:nvCxnSpPr>
          <p:cNvPr id="21" name="MH_Other_11"/>
          <p:cNvCxnSpPr/>
          <p:nvPr>
            <p:custDataLst>
              <p:tags r:id="rId11"/>
            </p:custDataLst>
          </p:nvPr>
        </p:nvCxnSpPr>
        <p:spPr>
          <a:xfrm>
            <a:off x="6888163" y="6238875"/>
            <a:ext cx="365125" cy="1588"/>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22" name="MH_Other_12"/>
          <p:cNvSpPr/>
          <p:nvPr>
            <p:custDataLst>
              <p:tags r:id="rId12"/>
            </p:custDataLst>
          </p:nvPr>
        </p:nvSpPr>
        <p:spPr>
          <a:xfrm>
            <a:off x="8040688" y="5951538"/>
            <a:ext cx="263525" cy="295275"/>
          </a:xfrm>
          <a:prstGeom prst="ellipse">
            <a:avLst/>
          </a:prstGeom>
          <a:solidFill>
            <a:srgbClr val="7DD76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mn-lt"/>
                <a:ea typeface="+mn-ea"/>
                <a:cs typeface="+mn-cs"/>
              </a:rPr>
              <a:t>4</a:t>
            </a:r>
            <a:endParaRPr kumimoji="0" lang="zh-CN" altLang="en-US" sz="2400" b="0" i="0" u="none" strike="noStrike" kern="1200" cap="none" spc="0" normalizeH="0" baseline="0" noProof="0" dirty="0">
              <a:ln>
                <a:noFill/>
              </a:ln>
              <a:solidFill>
                <a:srgbClr val="FFFFFF"/>
              </a:solidFill>
              <a:effectLst/>
              <a:uLnTx/>
              <a:uFillTx/>
              <a:latin typeface="+mn-lt"/>
              <a:ea typeface="+mn-ea"/>
              <a:cs typeface="+mn-cs"/>
            </a:endParaRPr>
          </a:p>
        </p:txBody>
      </p:sp>
      <p:sp>
        <p:nvSpPr>
          <p:cNvPr id="5134" name="MH_SubTitle_1"/>
          <p:cNvSpPr>
            <a:spLocks noChangeArrowheads="1"/>
          </p:cNvSpPr>
          <p:nvPr>
            <p:custDataLst>
              <p:tags r:id="rId13"/>
            </p:custDataLst>
          </p:nvPr>
        </p:nvSpPr>
        <p:spPr bwMode="auto">
          <a:xfrm>
            <a:off x="6456363" y="5086350"/>
            <a:ext cx="647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
            <a:pPr lvl="0" eaLnBrk="1" hangingPunct="1">
              <a:lnSpc>
                <a:spcPct val="110000"/>
              </a:lnSpc>
            </a:pPr>
            <a:r>
              <a:rPr lang="zh-CN" altLang="en-US" sz="2000" b="1" dirty="0">
                <a:latin typeface="微软雅黑" panose="020B0503020204020204" pitchFamily="34" charset="-122"/>
                <a:ea typeface="微软雅黑" panose="020B0503020204020204" pitchFamily="34" charset="-122"/>
              </a:rPr>
              <a:t>培养</a:t>
            </a:r>
            <a:endParaRPr lang="zh-CN" altLang="en-US" sz="2000" b="1" dirty="0">
              <a:latin typeface="微软雅黑" panose="020B0503020204020204" pitchFamily="34" charset="-122"/>
              <a:ea typeface="微软雅黑" panose="020B0503020204020204" pitchFamily="34" charset="-122"/>
            </a:endParaRPr>
          </a:p>
        </p:txBody>
      </p:sp>
      <p:sp>
        <p:nvSpPr>
          <p:cNvPr id="5135" name="MH_SubTitle_4"/>
          <p:cNvSpPr>
            <a:spLocks noChangeArrowheads="1"/>
          </p:cNvSpPr>
          <p:nvPr>
            <p:custDataLst>
              <p:tags r:id="rId14"/>
            </p:custDataLst>
          </p:nvPr>
        </p:nvSpPr>
        <p:spPr bwMode="auto">
          <a:xfrm>
            <a:off x="7380288" y="5876925"/>
            <a:ext cx="647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
            <a:pPr lvl="0" eaLnBrk="1" hangingPunct="1">
              <a:lnSpc>
                <a:spcPct val="110000"/>
              </a:lnSpc>
            </a:pPr>
            <a:r>
              <a:rPr lang="zh-CN" altLang="en-US" sz="2000" b="1" dirty="0">
                <a:latin typeface="微软雅黑" panose="020B0503020204020204" pitchFamily="34" charset="-122"/>
                <a:ea typeface="微软雅黑" panose="020B0503020204020204" pitchFamily="34" charset="-122"/>
              </a:rPr>
              <a:t>任用</a:t>
            </a:r>
            <a:endParaRPr lang="zh-CN" altLang="en-US" sz="2000" b="1" dirty="0">
              <a:latin typeface="微软雅黑" panose="020B0503020204020204" pitchFamily="34" charset="-122"/>
              <a:ea typeface="微软雅黑" panose="020B0503020204020204" pitchFamily="34" charset="-122"/>
            </a:endParaRPr>
          </a:p>
        </p:txBody>
      </p:sp>
      <p:sp>
        <p:nvSpPr>
          <p:cNvPr id="5136" name="MH_SubTitle_2"/>
          <p:cNvSpPr>
            <a:spLocks noChangeArrowheads="1"/>
          </p:cNvSpPr>
          <p:nvPr>
            <p:custDataLst>
              <p:tags r:id="rId15"/>
            </p:custDataLst>
          </p:nvPr>
        </p:nvSpPr>
        <p:spPr bwMode="auto">
          <a:xfrm>
            <a:off x="7680325" y="4222750"/>
            <a:ext cx="647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
            <a:pPr lvl="0" eaLnBrk="1" hangingPunct="1">
              <a:lnSpc>
                <a:spcPct val="110000"/>
              </a:lnSpc>
            </a:pPr>
            <a:r>
              <a:rPr lang="zh-CN" altLang="en-US" sz="2000" b="1" dirty="0">
                <a:latin typeface="微软雅黑" panose="020B0503020204020204" pitchFamily="34" charset="-122"/>
                <a:ea typeface="微软雅黑" panose="020B0503020204020204" pitchFamily="34" charset="-122"/>
              </a:rPr>
              <a:t>选拔</a:t>
            </a:r>
            <a:endParaRPr lang="zh-CN" altLang="en-US" sz="2000" b="1" dirty="0">
              <a:latin typeface="微软雅黑" panose="020B0503020204020204" pitchFamily="34" charset="-122"/>
              <a:ea typeface="微软雅黑" panose="020B0503020204020204" pitchFamily="34" charset="-122"/>
            </a:endParaRPr>
          </a:p>
        </p:txBody>
      </p:sp>
      <p:sp>
        <p:nvSpPr>
          <p:cNvPr id="224285" name="MH_SubTitle_3"/>
          <p:cNvSpPr/>
          <p:nvPr>
            <p:custDataLst>
              <p:tags r:id="rId16"/>
            </p:custDataLst>
          </p:nvPr>
        </p:nvSpPr>
        <p:spPr>
          <a:xfrm rot="16200000">
            <a:off x="8310563" y="5249863"/>
            <a:ext cx="765175" cy="584200"/>
          </a:xfrm>
          <a:prstGeom prst="rect">
            <a:avLst/>
          </a:prstGeom>
          <a:noFill/>
          <a:ln w="9525">
            <a:noFill/>
          </a:ln>
        </p:spPr>
        <p:txBody>
          <a:bodyPr anchor="ctr"/>
          <a:p>
            <a:pPr lvl="0" eaLnBrk="1" hangingPunct="1">
              <a:lnSpc>
                <a:spcPct val="110000"/>
              </a:lnSpc>
            </a:pPr>
            <a:r>
              <a:rPr lang="en-US" altLang="zh-CN" sz="1600" b="0">
                <a:solidFill>
                  <a:srgbClr val="7F7F7F"/>
                </a:solidFill>
                <a:latin typeface="幼圆" pitchFamily="49" charset="-122"/>
                <a:ea typeface="幼圆" pitchFamily="49" charset="-122"/>
              </a:rPr>
              <a:t> </a:t>
            </a:r>
            <a:endParaRPr lang="en-US" altLang="zh-CN" sz="1600" b="0">
              <a:solidFill>
                <a:srgbClr val="7F7F7F"/>
              </a:solidFill>
              <a:latin typeface="幼圆" pitchFamily="49" charset="-122"/>
              <a:ea typeface="幼圆" pitchFamily="49" charset="-122"/>
            </a:endParaRPr>
          </a:p>
        </p:txBody>
      </p:sp>
      <p:sp>
        <p:nvSpPr>
          <p:cNvPr id="24" name="MH_Title_1"/>
          <p:cNvSpPr/>
          <p:nvPr>
            <p:custDataLst>
              <p:tags r:id="rId17"/>
            </p:custDataLst>
          </p:nvPr>
        </p:nvSpPr>
        <p:spPr>
          <a:xfrm>
            <a:off x="7392988" y="4941888"/>
            <a:ext cx="838200" cy="876300"/>
          </a:xfrm>
          <a:prstGeom prst="rect">
            <a:avLst/>
          </a:prstGeom>
        </p:spPr>
        <p:txBody>
          <a:bodyPr anchor="ctr"/>
          <a:p>
            <a:pPr lvl="0" algn="ctr" eaLnBrk="1" hangingPunct="1">
              <a:lnSpc>
                <a:spcPct val="120000"/>
              </a:lnSpc>
            </a:pPr>
            <a:r>
              <a:rPr lang="zh-CN" altLang="en-US" sz="2000" b="1" dirty="0">
                <a:latin typeface="微软雅黑" panose="020B0503020204020204" pitchFamily="34" charset="-122"/>
                <a:ea typeface="微软雅黑" panose="020B0503020204020204" pitchFamily="34" charset="-122"/>
              </a:rPr>
              <a:t>人才</a:t>
            </a:r>
            <a:endParaRPr lang="zh-CN" altLang="en-US" sz="2000" b="0" dirty="0">
              <a:solidFill>
                <a:srgbClr val="7F7F7F"/>
              </a:solidFill>
              <a:latin typeface="微软雅黑" panose="020B0503020204020204" pitchFamily="34" charset="-122"/>
              <a:ea typeface="微软雅黑" panose="020B0503020204020204" pitchFamily="34" charset="-122"/>
            </a:endParaRPr>
          </a:p>
        </p:txBody>
      </p:sp>
      <p:sp>
        <p:nvSpPr>
          <p:cNvPr id="2" name="MH_SubTitle_4"/>
          <p:cNvSpPr>
            <a:spLocks noChangeArrowheads="1"/>
          </p:cNvSpPr>
          <p:nvPr>
            <p:custDataLst>
              <p:tags r:id="rId18"/>
            </p:custDataLst>
          </p:nvPr>
        </p:nvSpPr>
        <p:spPr bwMode="auto">
          <a:xfrm>
            <a:off x="8401050" y="5375275"/>
            <a:ext cx="647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
            <a:pPr lvl="0" eaLnBrk="1" hangingPunct="1">
              <a:lnSpc>
                <a:spcPct val="110000"/>
              </a:lnSpc>
            </a:pPr>
            <a:r>
              <a:rPr lang="zh-CN" altLang="en-US" sz="2000" b="1" dirty="0">
                <a:latin typeface="微软雅黑" panose="020B0503020204020204" pitchFamily="34" charset="-122"/>
                <a:ea typeface="微软雅黑" panose="020B0503020204020204" pitchFamily="34" charset="-122"/>
              </a:rPr>
              <a:t>吸引</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2976" name="表格 272975"/>
          <p:cNvGraphicFramePr/>
          <p:nvPr/>
        </p:nvGraphicFramePr>
        <p:xfrm>
          <a:off x="179388" y="1916113"/>
          <a:ext cx="8696325" cy="3808412"/>
        </p:xfrm>
        <a:graphic>
          <a:graphicData uri="http://schemas.openxmlformats.org/drawingml/2006/table">
            <a:tbl>
              <a:tblPr/>
              <a:tblGrid>
                <a:gridCol w="1187450"/>
                <a:gridCol w="558800"/>
                <a:gridCol w="2462213"/>
                <a:gridCol w="1455737"/>
                <a:gridCol w="2463800"/>
                <a:gridCol w="568325"/>
              </a:tblGrid>
              <a:tr h="10033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病例讨论</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Times New Roman" panose="02020603050405020304" pitchFamily="18" charset="0"/>
                        </a:rPr>
                        <a:t>20</a:t>
                      </a:r>
                      <a:endParaRPr lang="en-US" altLang="zh-CN" sz="12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各教研组应针对住院医师安排副高及以上职称的教师每</a:t>
                      </a:r>
                      <a:r>
                        <a:rPr lang="en-US" altLang="zh-CN" sz="1200">
                          <a:latin typeface="Times New Roman" panose="02020603050405020304" pitchFamily="18" charset="0"/>
                          <a:ea typeface="Times New Roman" panose="02020603050405020304" pitchFamily="18" charset="0"/>
                        </a:rPr>
                        <a:t>2</a:t>
                      </a:r>
                      <a:r>
                        <a:rPr lang="zh-CN" altLang="en-US" sz="1200" dirty="0">
                          <a:latin typeface="Times New Roman" panose="02020603050405020304" pitchFamily="18" charset="0"/>
                          <a:ea typeface="Times New Roman" panose="02020603050405020304" pitchFamily="18" charset="0"/>
                        </a:rPr>
                        <a:t>周至少</a:t>
                      </a:r>
                      <a:r>
                        <a:rPr lang="en-US" altLang="zh-CN" sz="1200">
                          <a:latin typeface="Times New Roman" panose="02020603050405020304" pitchFamily="18" charset="0"/>
                          <a:ea typeface="Times New Roman" panose="02020603050405020304" pitchFamily="18" charset="0"/>
                        </a:rPr>
                        <a:t>1</a:t>
                      </a:r>
                      <a:r>
                        <a:rPr lang="zh-CN" altLang="en-US" sz="1200" dirty="0">
                          <a:latin typeface="Times New Roman" panose="02020603050405020304" pitchFamily="18" charset="0"/>
                          <a:ea typeface="Times New Roman" panose="02020603050405020304" pitchFamily="18" charset="0"/>
                        </a:rPr>
                        <a:t>次典型病例讨论，并按规定格式记录</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200">
                          <a:latin typeface="Times New Roman" panose="02020603050405020304" pitchFamily="18" charset="0"/>
                          <a:ea typeface="Times New Roman" panose="02020603050405020304" pitchFamily="18" charset="0"/>
                        </a:rPr>
                        <a:t>1</a:t>
                      </a:r>
                      <a:r>
                        <a:rPr lang="zh-CN" altLang="en-US" sz="1200" dirty="0">
                          <a:latin typeface="Times New Roman" panose="02020603050405020304" pitchFamily="18" charset="0"/>
                          <a:ea typeface="Times New Roman" panose="02020603050405020304" pitchFamily="18" charset="0"/>
                        </a:rPr>
                        <a:t>、组织病例讨论（</a:t>
                      </a:r>
                      <a:r>
                        <a:rPr lang="en-US" altLang="zh-CN" sz="1200">
                          <a:latin typeface="Times New Roman" panose="02020603050405020304" pitchFamily="18" charset="0"/>
                          <a:ea typeface="Times New Roman" panose="02020603050405020304" pitchFamily="18" charset="0"/>
                        </a:rPr>
                        <a:t>8</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2</a:t>
                      </a:r>
                      <a:r>
                        <a:rPr lang="zh-CN" altLang="en-US" sz="1200" dirty="0">
                          <a:latin typeface="Times New Roman" panose="02020603050405020304" pitchFamily="18" charset="0"/>
                          <a:ea typeface="Times New Roman" panose="02020603050405020304" pitchFamily="18" charset="0"/>
                        </a:rPr>
                        <a:t>、讨论记录完整、格式正确</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zh-CN" altLang="en-US" sz="1200" dirty="0">
                          <a:latin typeface="Times New Roman" panose="02020603050405020304" pitchFamily="18" charset="0"/>
                          <a:ea typeface="Times New Roman" panose="02020603050405020304" pitchFamily="18" charset="0"/>
                        </a:rPr>
                        <a:t>（</a:t>
                      </a:r>
                      <a:r>
                        <a:rPr lang="en-US" altLang="zh-CN" sz="1200">
                          <a:latin typeface="Times New Roman" panose="02020603050405020304" pitchFamily="18" charset="0"/>
                          <a:ea typeface="Times New Roman" panose="02020603050405020304" pitchFamily="18" charset="0"/>
                        </a:rPr>
                        <a:t>9</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3</a:t>
                      </a:r>
                      <a:r>
                        <a:rPr lang="zh-CN" altLang="en-US" sz="1200" dirty="0">
                          <a:latin typeface="Times New Roman" panose="02020603050405020304" pitchFamily="18" charset="0"/>
                          <a:ea typeface="Times New Roman" panose="02020603050405020304" pitchFamily="18" charset="0"/>
                        </a:rPr>
                        <a:t>、学生签到（</a:t>
                      </a:r>
                      <a:r>
                        <a:rPr lang="en-US" altLang="zh-CN" sz="1200">
                          <a:latin typeface="Times New Roman" panose="02020603050405020304" pitchFamily="18" charset="0"/>
                          <a:ea typeface="Times New Roman" panose="02020603050405020304" pitchFamily="18" charset="0"/>
                        </a:rPr>
                        <a:t>3</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无进行全扣</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15509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临床操作</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技能培训</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Times New Roman" panose="02020603050405020304" pitchFamily="18" charset="0"/>
                        </a:rPr>
                        <a:t>17</a:t>
                      </a:r>
                      <a:endParaRPr lang="en-US" altLang="zh-CN" sz="12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对本科室的住院医师及时进行临床技能培训，有技能操作训练方案（计划），有相应的记录及学员签到</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200">
                          <a:latin typeface="Times New Roman" panose="02020603050405020304" pitchFamily="18" charset="0"/>
                          <a:ea typeface="Times New Roman" panose="02020603050405020304" pitchFamily="18" charset="0"/>
                        </a:rPr>
                        <a:t>1</a:t>
                      </a:r>
                      <a:r>
                        <a:rPr lang="zh-CN" altLang="en-US" sz="1200" dirty="0">
                          <a:latin typeface="Times New Roman" panose="02020603050405020304" pitchFamily="18" charset="0"/>
                          <a:ea typeface="Times New Roman" panose="02020603050405020304" pitchFamily="18" charset="0"/>
                        </a:rPr>
                        <a:t>、组织技能培训（</a:t>
                      </a:r>
                      <a:r>
                        <a:rPr lang="en-US" altLang="zh-CN" sz="1200">
                          <a:latin typeface="Times New Roman" panose="02020603050405020304" pitchFamily="18" charset="0"/>
                          <a:ea typeface="Times New Roman" panose="02020603050405020304" pitchFamily="18" charset="0"/>
                        </a:rPr>
                        <a:t>6</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2</a:t>
                      </a:r>
                      <a:r>
                        <a:rPr lang="zh-CN" altLang="en-US" sz="1200" dirty="0">
                          <a:latin typeface="Times New Roman" panose="02020603050405020304" pitchFamily="18" charset="0"/>
                          <a:ea typeface="Times New Roman" panose="02020603050405020304" pitchFamily="18" charset="0"/>
                        </a:rPr>
                        <a:t>、制定技能操作训练方案（计划）（</a:t>
                      </a:r>
                      <a:r>
                        <a:rPr lang="en-US" altLang="zh-CN" sz="1200">
                          <a:latin typeface="Times New Roman" panose="02020603050405020304" pitchFamily="18" charset="0"/>
                          <a:ea typeface="Times New Roman" panose="02020603050405020304" pitchFamily="18" charset="0"/>
                        </a:rPr>
                        <a:t>6</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zh-CN" altLang="en-US" sz="1200" dirty="0">
                          <a:latin typeface="Times New Roman" panose="02020603050405020304" pitchFamily="18" charset="0"/>
                          <a:ea typeface="Times New Roman" panose="02020603050405020304" pitchFamily="18" charset="0"/>
                        </a:rPr>
                        <a:t>（培训目标、培训对象、培训内容、附评分标准）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en-US" altLang="zh-CN" sz="1200">
                          <a:latin typeface="Times New Roman" panose="02020603050405020304" pitchFamily="18" charset="0"/>
                          <a:ea typeface="Times New Roman" panose="02020603050405020304" pitchFamily="18" charset="0"/>
                        </a:rPr>
                        <a:t>3</a:t>
                      </a:r>
                      <a:r>
                        <a:rPr lang="zh-CN" altLang="en-US" sz="1200" dirty="0">
                          <a:latin typeface="Times New Roman" panose="02020603050405020304" pitchFamily="18" charset="0"/>
                          <a:ea typeface="Times New Roman" panose="02020603050405020304" pitchFamily="18" charset="0"/>
                        </a:rPr>
                        <a:t>、培训记录及住院医师签到（</a:t>
                      </a:r>
                      <a:r>
                        <a:rPr lang="en-US" altLang="zh-CN" sz="1200">
                          <a:latin typeface="Times New Roman" panose="02020603050405020304" pitchFamily="18" charset="0"/>
                          <a:ea typeface="Times New Roman" panose="02020603050405020304" pitchFamily="18" charset="0"/>
                        </a:rPr>
                        <a:t>5</a:t>
                      </a:r>
                      <a:r>
                        <a:rPr lang="zh-CN" altLang="en-US" sz="1200" dirty="0">
                          <a:latin typeface="Times New Roman" panose="02020603050405020304" pitchFamily="18" charset="0"/>
                          <a:ea typeface="Times New Roman" panose="02020603050405020304" pitchFamily="18" charset="0"/>
                        </a:rPr>
                        <a:t>分）</a:t>
                      </a:r>
                      <a:endParaRPr lang="zh-CN" altLang="en-US" sz="1200" dirty="0">
                        <a:latin typeface="Times New Roman" panose="02020603050405020304" pitchFamily="18" charset="0"/>
                        <a:ea typeface="Times New Roman" panose="02020603050405020304" pitchFamily="18" charset="0"/>
                      </a:endParaRPr>
                    </a:p>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无进行全扣</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82073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归档</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sz="1200">
                          <a:latin typeface="Times New Roman" panose="02020603050405020304" pitchFamily="18" charset="0"/>
                          <a:ea typeface="Times New Roman" panose="02020603050405020304" pitchFamily="18" charset="0"/>
                        </a:rPr>
                        <a:t>15</a:t>
                      </a:r>
                      <a:endParaRPr lang="en-US" altLang="zh-CN" sz="12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入科教育、教学查房、小讲座、病例讨论、技能培训按照项目或者年度归档，按规范粘贴盒标</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扣分制，入科教育、教学查房、小讲座、病例讨论、技能培训按照年度各自建档，缺一个扣</a:t>
                      </a:r>
                      <a:r>
                        <a:rPr lang="en-US" altLang="zh-CN" sz="1200">
                          <a:latin typeface="Times New Roman" panose="02020603050405020304" pitchFamily="18" charset="0"/>
                          <a:ea typeface="Times New Roman" panose="02020603050405020304" pitchFamily="18" charset="0"/>
                        </a:rPr>
                        <a:t>3</a:t>
                      </a:r>
                      <a:r>
                        <a:rPr lang="zh-CN" altLang="en-US" sz="1200" dirty="0">
                          <a:latin typeface="Times New Roman" panose="02020603050405020304" pitchFamily="18" charset="0"/>
                          <a:ea typeface="Times New Roman" panose="02020603050405020304" pitchFamily="18" charset="0"/>
                        </a:rPr>
                        <a:t>分，扣完为止</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33388">
                <a:tc gridSpan="3">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检查人员签名：</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3">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200" dirty="0">
                          <a:latin typeface="Times New Roman" panose="02020603050405020304" pitchFamily="18" charset="0"/>
                          <a:ea typeface="Times New Roman" panose="02020603050405020304" pitchFamily="18" charset="0"/>
                        </a:rPr>
                        <a:t>总分：</a:t>
                      </a:r>
                      <a:endParaRPr lang="zh-CN" altLang="en-US" sz="12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bg2"/>
                    </a:solidFill>
                  </a:tcPr>
                </a:tc>
                <a:tc hMerge="1">
                  <a:tcP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bl>
          </a:graphicData>
        </a:graphic>
      </p:graphicFrame>
      <p:sp>
        <p:nvSpPr>
          <p:cNvPr id="272962" name="矩形 272961"/>
          <p:cNvSpPr/>
          <p:nvPr/>
        </p:nvSpPr>
        <p:spPr>
          <a:xfrm>
            <a:off x="0" y="5118100"/>
            <a:ext cx="184150" cy="366713"/>
          </a:xfrm>
          <a:prstGeom prst="rect">
            <a:avLst/>
          </a:prstGeom>
          <a:noFill/>
          <a:ln w="9525">
            <a:noFill/>
          </a:ln>
        </p:spPr>
        <p:txBody>
          <a:bodyPr wrap="none" anchor="ctr">
            <a:spAutoFit/>
          </a:bodyPr>
          <a:p>
            <a:pPr lvl="0"/>
            <a:endParaRPr lang="zh-CN" altLang="en-US" sz="1800" b="0" dirty="0">
              <a:latin typeface="Calibri" panose="020F0502020204030204" pitchFamily="34" charset="0"/>
              <a:ea typeface="宋体" panose="02010600030101010101" pitchFamily="2" charset="-122"/>
            </a:endParaRPr>
          </a:p>
        </p:txBody>
      </p:sp>
      <p:sp>
        <p:nvSpPr>
          <p:cNvPr id="272968" name="文本框 272967"/>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2</a:t>
            </a:r>
            <a:endParaRPr lang="en-US" altLang="zh-CN" sz="3200" b="1">
              <a:solidFill>
                <a:schemeClr val="bg1"/>
              </a:solidFill>
              <a:latin typeface="Calibri" panose="020F0502020204030204" pitchFamily="34" charset="0"/>
              <a:ea typeface="宋体" panose="02010600030101010101" pitchFamily="2" charset="-122"/>
            </a:endParaRPr>
          </a:p>
        </p:txBody>
      </p:sp>
      <p:sp>
        <p:nvSpPr>
          <p:cNvPr id="272969" name="矩形 272968"/>
          <p:cNvSpPr/>
          <p:nvPr/>
        </p:nvSpPr>
        <p:spPr>
          <a:xfrm>
            <a:off x="1835150" y="549275"/>
            <a:ext cx="1798638" cy="457200"/>
          </a:xfrm>
          <a:prstGeom prst="rect">
            <a:avLst/>
          </a:prstGeom>
          <a:noFill/>
          <a:ln w="9525">
            <a:noFill/>
          </a:ln>
        </p:spPr>
        <p:txBody>
          <a:bodyPr wrap="none" anchor="t">
            <a:spAutoFit/>
          </a:bodyPr>
          <a:p>
            <a:pPr lvl="0"/>
            <a:r>
              <a:rPr lang="en-US" altLang="zh-CN" sz="2400" b="1">
                <a:solidFill>
                  <a:schemeClr val="hlink"/>
                </a:solidFill>
                <a:latin typeface="Calibri" panose="020F0502020204030204" pitchFamily="34" charset="0"/>
                <a:ea typeface="宋体" panose="02010600030101010101" pitchFamily="2" charset="-122"/>
              </a:rPr>
              <a:t>2.1</a:t>
            </a:r>
            <a:r>
              <a:rPr lang="zh-CN" altLang="en-US" sz="2400" b="1" dirty="0">
                <a:solidFill>
                  <a:schemeClr val="hlink"/>
                </a:solidFill>
                <a:latin typeface="Calibri" panose="020F0502020204030204" pitchFamily="34" charset="0"/>
                <a:ea typeface="宋体" panose="02010600030101010101" pitchFamily="2" charset="-122"/>
              </a:rPr>
              <a:t>督导标准</a:t>
            </a:r>
            <a:endParaRPr lang="zh-CN" altLang="en-US" sz="2400" b="1" dirty="0">
              <a:solidFill>
                <a:schemeClr val="hlink"/>
              </a:solidFill>
              <a:latin typeface="Calibri" panose="020F0502020204030204" pitchFamily="34" charset="0"/>
              <a:ea typeface="宋体" panose="02010600030101010101" pitchFamily="2" charset="-122"/>
            </a:endParaRPr>
          </a:p>
        </p:txBody>
      </p:sp>
      <p:sp>
        <p:nvSpPr>
          <p:cNvPr id="272970" name="标题 272969"/>
          <p:cNvSpPr>
            <a:spLocks noGrp="1"/>
          </p:cNvSpPr>
          <p:nvPr>
            <p:ph type="title"/>
          </p:nvPr>
        </p:nvSpPr>
        <p:spPr>
          <a:xfrm>
            <a:off x="539750" y="1268413"/>
            <a:ext cx="8229600" cy="639762"/>
          </a:xfrm>
          <a:prstGeom prst="rect">
            <a:avLst/>
          </a:prstGeom>
          <a:noFill/>
          <a:ln w="9525">
            <a:noFill/>
          </a:ln>
        </p:spPr>
        <p:txBody>
          <a:bodyPr anchor="ctr"/>
          <a:p>
            <a:pPr lvl="0" algn="l"/>
            <a:r>
              <a:rPr lang="zh-CN" altLang="en-US" sz="1800" b="1" dirty="0"/>
              <a:t>续表</a:t>
            </a:r>
            <a:endParaRPr lang="zh-CN" altLang="en-US" sz="1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标题 269313"/>
          <p:cNvSpPr>
            <a:spLocks noGrp="1"/>
          </p:cNvSpPr>
          <p:nvPr>
            <p:ph type="title"/>
          </p:nvPr>
        </p:nvSpPr>
        <p:spPr>
          <a:xfrm>
            <a:off x="468313" y="549275"/>
            <a:ext cx="8229600" cy="1143000"/>
          </a:xfrm>
          <a:prstGeom prst="rect">
            <a:avLst/>
          </a:prstGeom>
          <a:noFill/>
          <a:ln w="9525">
            <a:noFill/>
          </a:ln>
        </p:spPr>
        <p:txBody>
          <a:bodyPr/>
          <a:p>
            <a:pPr lvl="0" algn="l"/>
            <a:r>
              <a:rPr lang="zh-CN" altLang="en-US" sz="3200" dirty="0">
                <a:solidFill>
                  <a:schemeClr val="hlink"/>
                </a:solidFill>
              </a:rPr>
              <a:t>             </a:t>
            </a:r>
            <a:r>
              <a:rPr lang="zh-CN" altLang="en-US" sz="2800" b="1" dirty="0">
                <a:solidFill>
                  <a:srgbClr val="0F6FC6"/>
                </a:solidFill>
                <a:ea typeface="微软雅黑" panose="020B0503020204020204" pitchFamily="34" charset="-122"/>
              </a:rPr>
              <a:t>督导结果</a:t>
            </a:r>
            <a:endParaRPr lang="zh-CN" altLang="en-US" sz="2800" b="1" dirty="0">
              <a:solidFill>
                <a:srgbClr val="0F6FC6"/>
              </a:solidFill>
              <a:ea typeface="微软雅黑" panose="020B0503020204020204" pitchFamily="34" charset="-122"/>
            </a:endParaRPr>
          </a:p>
        </p:txBody>
      </p:sp>
      <p:sp>
        <p:nvSpPr>
          <p:cNvPr id="269315" name="文本占位符 269314"/>
          <p:cNvSpPr>
            <a:spLocks noGrp="1"/>
          </p:cNvSpPr>
          <p:nvPr>
            <p:ph type="body" idx="1"/>
          </p:nvPr>
        </p:nvSpPr>
        <p:spPr>
          <a:xfrm>
            <a:off x="457200" y="1600200"/>
            <a:ext cx="8229600" cy="4525963"/>
          </a:xfrm>
          <a:prstGeom prst="rect">
            <a:avLst/>
          </a:prstGeom>
          <a:noFill/>
          <a:ln w="9525">
            <a:noFill/>
          </a:ln>
        </p:spPr>
        <p:txBody>
          <a:bodyPr/>
          <a:p>
            <a:pPr lvl="0"/>
            <a:endParaRPr lang="zh-CN" altLang="en-US" dirty="0"/>
          </a:p>
        </p:txBody>
      </p:sp>
      <p:sp>
        <p:nvSpPr>
          <p:cNvPr id="269316" name="文本框 269315"/>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2</a:t>
            </a:r>
            <a:endParaRPr lang="en-US" altLang="zh-CN" sz="3200" b="1">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MH_Other_1"/>
          <p:cNvCxnSpPr/>
          <p:nvPr>
            <p:custDataLst>
              <p:tags r:id="rId1"/>
            </p:custDataLst>
          </p:nvPr>
        </p:nvCxnSpPr>
        <p:spPr>
          <a:xfrm rot="19980000">
            <a:off x="223838" y="5508625"/>
            <a:ext cx="2268538" cy="0"/>
          </a:xfrm>
          <a:prstGeom prst="line">
            <a:avLst/>
          </a:prstGeom>
          <a:ln>
            <a:solidFill>
              <a:srgbClr val="1282E8"/>
            </a:solidFill>
          </a:ln>
        </p:spPr>
        <p:style>
          <a:lnRef idx="1">
            <a:schemeClr val="accent1"/>
          </a:lnRef>
          <a:fillRef idx="0">
            <a:schemeClr val="accent1"/>
          </a:fillRef>
          <a:effectRef idx="0">
            <a:schemeClr val="accent1"/>
          </a:effectRef>
          <a:fontRef idx="minor">
            <a:schemeClr val="tx1"/>
          </a:fontRef>
        </p:style>
      </p:cxnSp>
      <p:cxnSp>
        <p:nvCxnSpPr>
          <p:cNvPr id="6" name="MH_Other_2"/>
          <p:cNvCxnSpPr/>
          <p:nvPr>
            <p:custDataLst>
              <p:tags r:id="rId2"/>
            </p:custDataLst>
          </p:nvPr>
        </p:nvCxnSpPr>
        <p:spPr>
          <a:xfrm rot="19980000">
            <a:off x="1014413" y="4918075"/>
            <a:ext cx="1982788"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7" name="MH_Other_3"/>
          <p:cNvCxnSpPr/>
          <p:nvPr>
            <p:custDataLst>
              <p:tags r:id="rId3"/>
            </p:custDataLst>
          </p:nvPr>
        </p:nvCxnSpPr>
        <p:spPr>
          <a:xfrm rot="19980000">
            <a:off x="7308850" y="2060575"/>
            <a:ext cx="1700213"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278534" name="MH_Other_4"/>
          <p:cNvCxnSpPr/>
          <p:nvPr>
            <p:custDataLst>
              <p:tags r:id="rId4"/>
            </p:custDataLst>
          </p:nvPr>
        </p:nvCxnSpPr>
        <p:spPr>
          <a:xfrm>
            <a:off x="6303963" y="2176463"/>
            <a:ext cx="2136775" cy="238125"/>
          </a:xfrm>
          <a:prstGeom prst="line">
            <a:avLst/>
          </a:prstGeom>
          <a:ln w="6350" cap="flat" cmpd="sng">
            <a:solidFill>
              <a:srgbClr val="1282E8"/>
            </a:solidFill>
            <a:prstDash val="solid"/>
            <a:miter/>
            <a:headEnd type="none" w="med" len="med"/>
            <a:tailEnd type="none" w="med" len="med"/>
          </a:ln>
        </p:spPr>
      </p:cxnSp>
      <p:sp>
        <p:nvSpPr>
          <p:cNvPr id="9" name="MH_Desc_1"/>
          <p:cNvSpPr/>
          <p:nvPr>
            <p:custDataLst>
              <p:tags r:id="rId5"/>
            </p:custDataLst>
          </p:nvPr>
        </p:nvSpPr>
        <p:spPr>
          <a:xfrm>
            <a:off x="1116013" y="2133600"/>
            <a:ext cx="6769100" cy="3600450"/>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rgbClr val="0F6FC6"/>
          </a:solidFill>
        </p:spPr>
        <p:txBody>
          <a:bodyPr lIns="180000" tIns="144000" rIns="180000" anchor="ctr"/>
          <a:p>
            <a:pPr lvl="0">
              <a:lnSpc>
                <a:spcPct val="120000"/>
              </a:lnSpc>
              <a:spcBef>
                <a:spcPct val="20000"/>
              </a:spcBef>
              <a:buChar char="•"/>
            </a:pPr>
            <a:r>
              <a:rPr lang="zh-CN" altLang="en-US" sz="2000" b="1" dirty="0"/>
              <a:t>培训过程缺乏质控，住院医轮转系统填写流于形式，个别基地的管理力度不够，轮转计划无统筹安排且随意性大，使医师无法完成轮转任务。住院医轮转系统是住院医师用来每天记录收治患者、书写病史、诊疗操作等日常工作量的情况，并定期记录参加理论学习、教学、科研的情况以及考勤、考核记录等。住院医轮转系统的填写情况是评价培训质量的重要依据，但调查显示大部分轮转医师在督查前才匆忙填写，部分内容失真，且个别未完成项目存在杜撰情况。</a:t>
            </a:r>
            <a:endParaRPr lang="zh-CN" altLang="en-US" sz="2000" b="1" dirty="0"/>
          </a:p>
        </p:txBody>
      </p:sp>
      <p:sp>
        <p:nvSpPr>
          <p:cNvPr id="10" name="MH_SubTitle_1"/>
          <p:cNvSpPr/>
          <p:nvPr>
            <p:custDataLst>
              <p:tags r:id="rId6"/>
            </p:custDataLst>
          </p:nvPr>
        </p:nvSpPr>
        <p:spPr>
          <a:xfrm>
            <a:off x="2339975" y="1341438"/>
            <a:ext cx="4513263" cy="1181100"/>
          </a:xfrm>
          <a:prstGeom prst="rect">
            <a:avLst/>
          </a:prstGeom>
        </p:spPr>
        <p:txBody>
          <a:bodyPr lIns="0" tIns="0" rIns="0" bIns="0" anchor="ctr"/>
          <a:p>
            <a:pPr lvl="0" algn="ctr" eaLnBrk="1" hangingPunct="1"/>
            <a:r>
              <a:rPr lang="zh-CN" altLang="en-US" sz="2800" b="1" dirty="0">
                <a:solidFill>
                  <a:srgbClr val="0F6FC6"/>
                </a:solidFill>
                <a:ea typeface="微软雅黑" panose="020B0503020204020204" pitchFamily="34" charset="-122"/>
              </a:rPr>
              <a:t>培训质控</a:t>
            </a:r>
            <a:endParaRPr lang="zh-CN" altLang="en-US" sz="2800" b="1" dirty="0">
              <a:solidFill>
                <a:srgbClr val="0F6FC6"/>
              </a:solidFill>
              <a:ea typeface="微软雅黑" panose="020B0503020204020204" pitchFamily="34" charset="-122"/>
            </a:endParaRPr>
          </a:p>
        </p:txBody>
      </p:sp>
      <p:sp>
        <p:nvSpPr>
          <p:cNvPr id="278537" name="文本框 278536"/>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  </a:t>
            </a:r>
            <a:r>
              <a:rPr lang="zh-CN" altLang="en-US" sz="3200" b="1" dirty="0">
                <a:solidFill>
                  <a:schemeClr val="bg1"/>
                </a:solidFill>
                <a:latin typeface="Calibri" panose="020F0502020204030204" pitchFamily="34" charset="0"/>
                <a:ea typeface="宋体" panose="02010600030101010101" pitchFamily="2" charset="-122"/>
              </a:rPr>
              <a:t>三</a:t>
            </a:r>
            <a:endParaRPr lang="zh-CN" altLang="en-US" sz="3200" b="1" dirty="0">
              <a:solidFill>
                <a:schemeClr val="bg1"/>
              </a:solidFill>
              <a:latin typeface="Calibri" panose="020F0502020204030204" pitchFamily="34" charset="0"/>
              <a:ea typeface="宋体" panose="02010600030101010101" pitchFamily="2" charset="-122"/>
            </a:endParaRPr>
          </a:p>
        </p:txBody>
      </p:sp>
      <p:sp>
        <p:nvSpPr>
          <p:cNvPr id="278538" name="矩形 278537"/>
          <p:cNvSpPr/>
          <p:nvPr/>
        </p:nvSpPr>
        <p:spPr>
          <a:xfrm>
            <a:off x="539750" y="476250"/>
            <a:ext cx="8229600" cy="1143000"/>
          </a:xfrm>
          <a:prstGeom prst="rect">
            <a:avLst/>
          </a:prstGeom>
          <a:noFill/>
          <a:ln w="9525">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dirty="0"/>
              <a:t>             </a:t>
            </a:r>
            <a:r>
              <a:rPr lang="zh-CN" altLang="en-US" sz="2800" b="1" dirty="0">
                <a:solidFill>
                  <a:srgbClr val="0F6FC6"/>
                </a:solidFill>
                <a:ea typeface="微软雅黑" panose="020B0503020204020204" pitchFamily="34" charset="-122"/>
              </a:rPr>
              <a:t>存在问题</a:t>
            </a:r>
            <a:endParaRPr lang="zh-CN" altLang="en-US" sz="2800" b="1" dirty="0">
              <a:solidFill>
                <a:srgbClr val="0F6FC6"/>
              </a:solidFill>
              <a:ea typeface="微软雅黑" panose="020B0503020204020204" pitchFamily="34" charset="-122"/>
            </a:endParaRPr>
          </a:p>
        </p:txBody>
      </p:sp>
    </p:spTree>
    <p:custDataLst>
      <p:tags r:id="rId7"/>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MH_Other_1"/>
          <p:cNvCxnSpPr/>
          <p:nvPr>
            <p:custDataLst>
              <p:tags r:id="rId1"/>
            </p:custDataLst>
          </p:nvPr>
        </p:nvCxnSpPr>
        <p:spPr>
          <a:xfrm rot="19980000">
            <a:off x="223838" y="5508625"/>
            <a:ext cx="2268538" cy="0"/>
          </a:xfrm>
          <a:prstGeom prst="line">
            <a:avLst/>
          </a:prstGeom>
          <a:ln>
            <a:solidFill>
              <a:srgbClr val="1282E8"/>
            </a:solidFill>
          </a:ln>
        </p:spPr>
        <p:style>
          <a:lnRef idx="1">
            <a:schemeClr val="accent1"/>
          </a:lnRef>
          <a:fillRef idx="0">
            <a:schemeClr val="accent1"/>
          </a:fillRef>
          <a:effectRef idx="0">
            <a:schemeClr val="accent1"/>
          </a:effectRef>
          <a:fontRef idx="minor">
            <a:schemeClr val="tx1"/>
          </a:fontRef>
        </p:style>
      </p:cxnSp>
      <p:cxnSp>
        <p:nvCxnSpPr>
          <p:cNvPr id="6" name="MH_Other_2"/>
          <p:cNvCxnSpPr/>
          <p:nvPr>
            <p:custDataLst>
              <p:tags r:id="rId2"/>
            </p:custDataLst>
          </p:nvPr>
        </p:nvCxnSpPr>
        <p:spPr>
          <a:xfrm rot="19980000">
            <a:off x="1014413" y="4918075"/>
            <a:ext cx="1982788"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7" name="MH_Other_3"/>
          <p:cNvCxnSpPr/>
          <p:nvPr>
            <p:custDataLst>
              <p:tags r:id="rId3"/>
            </p:custDataLst>
          </p:nvPr>
        </p:nvCxnSpPr>
        <p:spPr>
          <a:xfrm rot="19980000">
            <a:off x="7308850" y="2060575"/>
            <a:ext cx="1700213"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279557" name="MH_Other_4"/>
          <p:cNvCxnSpPr/>
          <p:nvPr>
            <p:custDataLst>
              <p:tags r:id="rId4"/>
            </p:custDataLst>
          </p:nvPr>
        </p:nvCxnSpPr>
        <p:spPr>
          <a:xfrm>
            <a:off x="6303963" y="2176463"/>
            <a:ext cx="2136775" cy="238125"/>
          </a:xfrm>
          <a:prstGeom prst="line">
            <a:avLst/>
          </a:prstGeom>
          <a:ln w="6350" cap="flat" cmpd="sng">
            <a:solidFill>
              <a:srgbClr val="1282E8"/>
            </a:solidFill>
            <a:prstDash val="solid"/>
            <a:miter/>
            <a:headEnd type="none" w="med" len="med"/>
            <a:tailEnd type="none" w="med" len="med"/>
          </a:ln>
        </p:spPr>
      </p:cxnSp>
      <p:sp>
        <p:nvSpPr>
          <p:cNvPr id="9" name="MH_Desc_1"/>
          <p:cNvSpPr/>
          <p:nvPr>
            <p:custDataLst>
              <p:tags r:id="rId5"/>
            </p:custDataLst>
          </p:nvPr>
        </p:nvSpPr>
        <p:spPr>
          <a:xfrm>
            <a:off x="1547813" y="2133600"/>
            <a:ext cx="6337300" cy="3600450"/>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rgbClr val="0F6FC6"/>
          </a:solidFill>
        </p:spPr>
        <p:txBody>
          <a:bodyPr lIns="180000" tIns="144000" rIns="180000" anchor="ctr"/>
          <a:p>
            <a:pPr lvl="0">
              <a:lnSpc>
                <a:spcPct val="190000"/>
              </a:lnSpc>
              <a:spcBef>
                <a:spcPct val="20000"/>
              </a:spcBef>
              <a:buChar char="•"/>
            </a:pPr>
            <a:r>
              <a:rPr lang="zh-CN" altLang="en-US" sz="2000" b="1" dirty="0"/>
              <a:t>大部分科室平时没有给住院医师进行规范化的记录，个别科室不够重视，对培训效果认识不足，认为培训不直接产生效益， 不能立竿见影， 难以直接评价其效果， 科室领导很难将其放到与医疗同等的地位来重视， 使培训工作流于形式 </a:t>
            </a:r>
            <a:endParaRPr lang="zh-CN" altLang="en-US" sz="2000" b="1" dirty="0"/>
          </a:p>
        </p:txBody>
      </p:sp>
      <p:sp>
        <p:nvSpPr>
          <p:cNvPr id="10" name="MH_SubTitle_1"/>
          <p:cNvSpPr/>
          <p:nvPr>
            <p:custDataLst>
              <p:tags r:id="rId6"/>
            </p:custDataLst>
          </p:nvPr>
        </p:nvSpPr>
        <p:spPr>
          <a:xfrm>
            <a:off x="2339975" y="1341438"/>
            <a:ext cx="4513263" cy="1181100"/>
          </a:xfrm>
          <a:prstGeom prst="rect">
            <a:avLst/>
          </a:prstGeom>
        </p:spPr>
        <p:txBody>
          <a:bodyPr lIns="0" tIns="0" rIns="0" bIns="0" anchor="ctr"/>
          <a:p>
            <a:pPr lvl="0" algn="ctr" eaLnBrk="1" hangingPunct="1"/>
            <a:r>
              <a:rPr lang="zh-CN" altLang="en-US" sz="2800" b="1" dirty="0">
                <a:solidFill>
                  <a:srgbClr val="0F6FC6"/>
                </a:solidFill>
                <a:ea typeface="微软雅黑" panose="020B0503020204020204" pitchFamily="34" charset="-122"/>
              </a:rPr>
              <a:t>重视程度</a:t>
            </a:r>
            <a:endParaRPr lang="zh-CN" altLang="en-US" sz="2800" b="1" dirty="0">
              <a:solidFill>
                <a:srgbClr val="0F6FC6"/>
              </a:solidFill>
              <a:ea typeface="微软雅黑" panose="020B0503020204020204" pitchFamily="34" charset="-122"/>
            </a:endParaRPr>
          </a:p>
        </p:txBody>
      </p:sp>
      <p:sp>
        <p:nvSpPr>
          <p:cNvPr id="279560" name="文本框 279559"/>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  </a:t>
            </a:r>
            <a:r>
              <a:rPr lang="zh-CN" altLang="en-US" sz="3200" b="1" dirty="0">
                <a:solidFill>
                  <a:schemeClr val="bg1"/>
                </a:solidFill>
                <a:latin typeface="Calibri" panose="020F0502020204030204" pitchFamily="34" charset="0"/>
                <a:ea typeface="宋体" panose="02010600030101010101" pitchFamily="2" charset="-122"/>
              </a:rPr>
              <a:t>三</a:t>
            </a:r>
            <a:endParaRPr lang="zh-CN" altLang="en-US" sz="3200" b="1" dirty="0">
              <a:solidFill>
                <a:schemeClr val="bg1"/>
              </a:solidFill>
              <a:latin typeface="Calibri" panose="020F0502020204030204" pitchFamily="34" charset="0"/>
              <a:ea typeface="宋体" panose="02010600030101010101" pitchFamily="2" charset="-122"/>
            </a:endParaRPr>
          </a:p>
        </p:txBody>
      </p:sp>
      <p:sp>
        <p:nvSpPr>
          <p:cNvPr id="279561" name="矩形 279560"/>
          <p:cNvSpPr/>
          <p:nvPr/>
        </p:nvSpPr>
        <p:spPr>
          <a:xfrm>
            <a:off x="539750" y="476250"/>
            <a:ext cx="8229600" cy="1143000"/>
          </a:xfrm>
          <a:prstGeom prst="rect">
            <a:avLst/>
          </a:prstGeom>
          <a:noFill/>
          <a:ln w="9525">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dirty="0"/>
              <a:t>             </a:t>
            </a:r>
            <a:r>
              <a:rPr lang="zh-CN" altLang="en-US" sz="2800" b="1" dirty="0">
                <a:solidFill>
                  <a:srgbClr val="0F6FC6"/>
                </a:solidFill>
                <a:ea typeface="微软雅黑" panose="020B0503020204020204" pitchFamily="34" charset="-122"/>
              </a:rPr>
              <a:t>存在问题</a:t>
            </a:r>
            <a:endParaRPr lang="zh-CN" altLang="en-US" sz="2800" b="1" dirty="0">
              <a:solidFill>
                <a:srgbClr val="0F6FC6"/>
              </a:solidFill>
              <a:ea typeface="微软雅黑" panose="020B0503020204020204" pitchFamily="34" charset="-122"/>
            </a:endParaRPr>
          </a:p>
        </p:txBody>
      </p:sp>
    </p:spTree>
    <p:custDataLst>
      <p:tags r:id="rId7"/>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MH_Other_1"/>
          <p:cNvCxnSpPr/>
          <p:nvPr>
            <p:custDataLst>
              <p:tags r:id="rId1"/>
            </p:custDataLst>
          </p:nvPr>
        </p:nvCxnSpPr>
        <p:spPr>
          <a:xfrm rot="19980000">
            <a:off x="223838" y="5508625"/>
            <a:ext cx="2268538" cy="0"/>
          </a:xfrm>
          <a:prstGeom prst="line">
            <a:avLst/>
          </a:prstGeom>
          <a:ln>
            <a:solidFill>
              <a:srgbClr val="1282E8"/>
            </a:solidFill>
          </a:ln>
        </p:spPr>
        <p:style>
          <a:lnRef idx="1">
            <a:schemeClr val="accent1"/>
          </a:lnRef>
          <a:fillRef idx="0">
            <a:schemeClr val="accent1"/>
          </a:fillRef>
          <a:effectRef idx="0">
            <a:schemeClr val="accent1"/>
          </a:effectRef>
          <a:fontRef idx="minor">
            <a:schemeClr val="tx1"/>
          </a:fontRef>
        </p:style>
      </p:cxnSp>
      <p:cxnSp>
        <p:nvCxnSpPr>
          <p:cNvPr id="6" name="MH_Other_2"/>
          <p:cNvCxnSpPr/>
          <p:nvPr>
            <p:custDataLst>
              <p:tags r:id="rId2"/>
            </p:custDataLst>
          </p:nvPr>
        </p:nvCxnSpPr>
        <p:spPr>
          <a:xfrm rot="19980000">
            <a:off x="1014413" y="4918075"/>
            <a:ext cx="1982788"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7" name="MH_Other_3"/>
          <p:cNvCxnSpPr/>
          <p:nvPr>
            <p:custDataLst>
              <p:tags r:id="rId3"/>
            </p:custDataLst>
          </p:nvPr>
        </p:nvCxnSpPr>
        <p:spPr>
          <a:xfrm rot="19980000">
            <a:off x="7308850" y="2060575"/>
            <a:ext cx="1700213" cy="0"/>
          </a:xfrm>
          <a:prstGeom prst="line">
            <a:avLst/>
          </a:prstGeom>
          <a:ln>
            <a:solidFill>
              <a:srgbClr val="ADD5F9"/>
            </a:solidFill>
          </a:ln>
        </p:spPr>
        <p:style>
          <a:lnRef idx="1">
            <a:schemeClr val="accent1"/>
          </a:lnRef>
          <a:fillRef idx="0">
            <a:schemeClr val="accent1"/>
          </a:fillRef>
          <a:effectRef idx="0">
            <a:schemeClr val="accent1"/>
          </a:effectRef>
          <a:fontRef idx="minor">
            <a:schemeClr val="tx1"/>
          </a:fontRef>
        </p:style>
      </p:cxnSp>
      <p:cxnSp>
        <p:nvCxnSpPr>
          <p:cNvPr id="281605" name="MH_Other_4"/>
          <p:cNvCxnSpPr/>
          <p:nvPr>
            <p:custDataLst>
              <p:tags r:id="rId4"/>
            </p:custDataLst>
          </p:nvPr>
        </p:nvCxnSpPr>
        <p:spPr>
          <a:xfrm>
            <a:off x="6303963" y="2176463"/>
            <a:ext cx="2136775" cy="238125"/>
          </a:xfrm>
          <a:prstGeom prst="line">
            <a:avLst/>
          </a:prstGeom>
          <a:ln w="6350" cap="flat" cmpd="sng">
            <a:solidFill>
              <a:srgbClr val="1282E8"/>
            </a:solidFill>
            <a:prstDash val="solid"/>
            <a:miter/>
            <a:headEnd type="none" w="med" len="med"/>
            <a:tailEnd type="none" w="med" len="med"/>
          </a:ln>
        </p:spPr>
      </p:cxnSp>
      <p:sp>
        <p:nvSpPr>
          <p:cNvPr id="9" name="MH_Desc_1"/>
          <p:cNvSpPr/>
          <p:nvPr>
            <p:custDataLst>
              <p:tags r:id="rId5"/>
            </p:custDataLst>
          </p:nvPr>
        </p:nvSpPr>
        <p:spPr>
          <a:xfrm>
            <a:off x="1116013" y="2133600"/>
            <a:ext cx="6769100" cy="3600450"/>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rgbClr val="0F6FC6"/>
          </a:solidFill>
        </p:spPr>
        <p:txBody>
          <a:bodyPr lIns="180000" tIns="144000" rIns="180000" anchor="ctr"/>
          <a:p>
            <a:pPr lvl="0">
              <a:lnSpc>
                <a:spcPct val="210000"/>
              </a:lnSpc>
              <a:spcBef>
                <a:spcPct val="20000"/>
              </a:spcBef>
              <a:buChar char="•"/>
            </a:pPr>
            <a:r>
              <a:rPr lang="zh-CN" altLang="en-US" sz="2000" b="1" dirty="0"/>
              <a:t>医院规范化培训虽然规定各个基地必须开展了岗前培训、入科宣教、专业理论讲课、临床思维和技能培训、病例讨论及死亡讨论和教学查房。培训考核需开展过程考核与结业考核，但是调查发现，部分科室尚没有统一的技能培训和考核，甚至没有入科教育，培训水平层次不齐。</a:t>
            </a:r>
            <a:endParaRPr lang="zh-CN" altLang="en-US" sz="2000" b="1" dirty="0"/>
          </a:p>
        </p:txBody>
      </p:sp>
      <p:sp>
        <p:nvSpPr>
          <p:cNvPr id="10" name="MH_SubTitle_1"/>
          <p:cNvSpPr/>
          <p:nvPr>
            <p:custDataLst>
              <p:tags r:id="rId6"/>
            </p:custDataLst>
          </p:nvPr>
        </p:nvSpPr>
        <p:spPr>
          <a:xfrm>
            <a:off x="2339975" y="1341438"/>
            <a:ext cx="4513263" cy="1181100"/>
          </a:xfrm>
          <a:prstGeom prst="rect">
            <a:avLst/>
          </a:prstGeom>
        </p:spPr>
        <p:txBody>
          <a:bodyPr lIns="0" tIns="0" rIns="0" bIns="0" anchor="ctr"/>
          <a:p>
            <a:pPr lvl="0" algn="ctr" eaLnBrk="1" hangingPunct="1"/>
            <a:r>
              <a:rPr lang="zh-CN" altLang="en-US" sz="2800" b="1" dirty="0">
                <a:solidFill>
                  <a:srgbClr val="0F6FC6"/>
                </a:solidFill>
                <a:ea typeface="微软雅黑" panose="020B0503020204020204" pitchFamily="34" charset="-122"/>
              </a:rPr>
              <a:t>技能考核缺乏</a:t>
            </a:r>
            <a:endParaRPr lang="zh-CN" altLang="en-US" sz="2800" b="1" dirty="0">
              <a:solidFill>
                <a:srgbClr val="0F6FC6"/>
              </a:solidFill>
              <a:ea typeface="微软雅黑" panose="020B0503020204020204" pitchFamily="34" charset="-122"/>
            </a:endParaRPr>
          </a:p>
        </p:txBody>
      </p:sp>
      <p:sp>
        <p:nvSpPr>
          <p:cNvPr id="281608" name="文本框 281607"/>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1">
                <a:solidFill>
                  <a:schemeClr val="bg1"/>
                </a:solidFill>
                <a:latin typeface="Calibri" panose="020F0502020204030204" pitchFamily="34" charset="0"/>
                <a:ea typeface="宋体" panose="02010600030101010101" pitchFamily="2" charset="-122"/>
              </a:rPr>
              <a:t>  </a:t>
            </a:r>
            <a:r>
              <a:rPr lang="zh-CN" altLang="en-US" sz="3200" b="1" dirty="0">
                <a:solidFill>
                  <a:schemeClr val="bg1"/>
                </a:solidFill>
                <a:latin typeface="Calibri" panose="020F0502020204030204" pitchFamily="34" charset="0"/>
                <a:ea typeface="宋体" panose="02010600030101010101" pitchFamily="2" charset="-122"/>
              </a:rPr>
              <a:t>三</a:t>
            </a:r>
            <a:endParaRPr lang="zh-CN" altLang="en-US" sz="3200" b="1" dirty="0">
              <a:solidFill>
                <a:schemeClr val="bg1"/>
              </a:solidFill>
              <a:latin typeface="Calibri" panose="020F0502020204030204" pitchFamily="34" charset="0"/>
              <a:ea typeface="宋体" panose="02010600030101010101" pitchFamily="2" charset="-122"/>
            </a:endParaRPr>
          </a:p>
        </p:txBody>
      </p:sp>
      <p:sp>
        <p:nvSpPr>
          <p:cNvPr id="281609" name="矩形 281608"/>
          <p:cNvSpPr/>
          <p:nvPr/>
        </p:nvSpPr>
        <p:spPr>
          <a:xfrm>
            <a:off x="539750" y="476250"/>
            <a:ext cx="8229600" cy="1143000"/>
          </a:xfrm>
          <a:prstGeom prst="rect">
            <a:avLst/>
          </a:prstGeom>
          <a:noFill/>
          <a:ln w="9525">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dirty="0"/>
              <a:t>             </a:t>
            </a:r>
            <a:r>
              <a:rPr lang="zh-CN" altLang="en-US" sz="2800" b="1" dirty="0">
                <a:solidFill>
                  <a:srgbClr val="0F6FC6"/>
                </a:solidFill>
                <a:ea typeface="微软雅黑" panose="020B0503020204020204" pitchFamily="34" charset="-122"/>
              </a:rPr>
              <a:t>存在问题</a:t>
            </a:r>
            <a:endParaRPr lang="zh-CN" altLang="en-US" sz="2800" b="1" dirty="0">
              <a:solidFill>
                <a:srgbClr val="0F6FC6"/>
              </a:solidFill>
              <a:ea typeface="微软雅黑" panose="020B0503020204020204" pitchFamily="34" charset="-122"/>
            </a:endParaRPr>
          </a:p>
        </p:txBody>
      </p:sp>
    </p:spTree>
    <p:custDataLst>
      <p:tags r:id="rId7"/>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0" y="1844675"/>
            <a:ext cx="1619250" cy="3817938"/>
          </a:xfrm>
          <a:custGeom>
            <a:avLst/>
            <a:gdLst>
              <a:gd name="connsiteX0" fmla="*/ 0 w 3168352"/>
              <a:gd name="connsiteY0" fmla="*/ 0 h 6336704"/>
              <a:gd name="connsiteX1" fmla="*/ 3168352 w 3168352"/>
              <a:gd name="connsiteY1" fmla="*/ 3168352 h 6336704"/>
              <a:gd name="connsiteX2" fmla="*/ 0 w 3168352"/>
              <a:gd name="connsiteY2" fmla="*/ 6336704 h 6336704"/>
              <a:gd name="connsiteX3" fmla="*/ 91440 w 3168352"/>
              <a:gd name="connsiteY3" fmla="*/ 91440 h 6336704"/>
              <a:gd name="connsiteX0-1" fmla="*/ 0 w 3168352"/>
              <a:gd name="connsiteY0-2" fmla="*/ 0 h 6336704"/>
              <a:gd name="connsiteX1-3" fmla="*/ 3168352 w 3168352"/>
              <a:gd name="connsiteY1-4" fmla="*/ 3168352 h 6336704"/>
              <a:gd name="connsiteX2-5" fmla="*/ 0 w 3168352"/>
              <a:gd name="connsiteY2-6" fmla="*/ 6336704 h 6336704"/>
            </a:gdLst>
            <a:ahLst/>
            <a:cxnLst>
              <a:cxn ang="0">
                <a:pos x="connsiteX0-1" y="connsiteY0-2"/>
              </a:cxn>
              <a:cxn ang="0">
                <a:pos x="connsiteX1-3" y="connsiteY1-4"/>
              </a:cxn>
              <a:cxn ang="0">
                <a:pos x="connsiteX2-5" y="connsiteY2-6"/>
              </a:cxn>
            </a:cxnLst>
            <a:rect l="l" t="t" r="r" b="b"/>
            <a:pathLst>
              <a:path w="3168352" h="6336704">
                <a:moveTo>
                  <a:pt x="0" y="0"/>
                </a:moveTo>
                <a:cubicBezTo>
                  <a:pt x="1749832" y="0"/>
                  <a:pt x="3168352" y="1418520"/>
                  <a:pt x="3168352" y="3168352"/>
                </a:cubicBezTo>
                <a:cubicBezTo>
                  <a:pt x="3168352" y="4918184"/>
                  <a:pt x="1749832" y="6336704"/>
                  <a:pt x="0" y="6336704"/>
                </a:cubicBezTo>
              </a:path>
            </a:pathLst>
          </a:custGeom>
          <a:noFill/>
          <a:ln w="222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 name="椭圆 1"/>
          <p:cNvSpPr/>
          <p:nvPr/>
        </p:nvSpPr>
        <p:spPr>
          <a:xfrm>
            <a:off x="684213" y="1844675"/>
            <a:ext cx="638175" cy="638175"/>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lvl="0" algn="ctr" eaLnBrk="1" hangingPunct="1"/>
            <a:r>
              <a:rPr lang="en-US" altLang="zh-CN" sz="2800" b="1">
                <a:solidFill>
                  <a:srgbClr val="0098D6"/>
                </a:solidFill>
                <a:latin typeface="Arial Unicode MS" pitchFamily="2" charset="-122"/>
                <a:ea typeface="Arial Unicode MS" pitchFamily="2" charset="-122"/>
              </a:rPr>
              <a:t>01</a:t>
            </a:r>
            <a:endParaRPr lang="zh-CN" altLang="en-US" sz="2800" b="1" dirty="0">
              <a:solidFill>
                <a:srgbClr val="0098D6"/>
              </a:solidFill>
              <a:latin typeface="Arial Unicode MS" pitchFamily="2" charset="-122"/>
              <a:ea typeface="Arial Unicode MS" pitchFamily="2" charset="-122"/>
            </a:endParaRPr>
          </a:p>
        </p:txBody>
      </p:sp>
      <p:cxnSp>
        <p:nvCxnSpPr>
          <p:cNvPr id="8" name="直接箭头连接符 7"/>
          <p:cNvCxnSpPr/>
          <p:nvPr/>
        </p:nvCxnSpPr>
        <p:spPr>
          <a:xfrm flipV="1">
            <a:off x="1331913" y="1844675"/>
            <a:ext cx="865188" cy="290513"/>
          </a:xfrm>
          <a:prstGeom prst="straightConnector1">
            <a:avLst/>
          </a:prstGeom>
          <a:ln w="28575">
            <a:solidFill>
              <a:srgbClr val="E0E0E0"/>
            </a:solidFill>
            <a:tailEnd type="arrow"/>
          </a:ln>
        </p:spPr>
        <p:style>
          <a:lnRef idx="1">
            <a:schemeClr val="accent1"/>
          </a:lnRef>
          <a:fillRef idx="0">
            <a:schemeClr val="accent1"/>
          </a:fillRef>
          <a:effectRef idx="0">
            <a:schemeClr val="accent1"/>
          </a:effectRef>
          <a:fontRef idx="minor">
            <a:schemeClr val="tx1"/>
          </a:fontRef>
        </p:style>
      </p:cxnSp>
      <p:sp>
        <p:nvSpPr>
          <p:cNvPr id="284677" name="TextBox 8"/>
          <p:cNvSpPr txBox="1"/>
          <p:nvPr/>
        </p:nvSpPr>
        <p:spPr>
          <a:xfrm>
            <a:off x="2484438" y="1125538"/>
            <a:ext cx="2360612"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800" b="1">
                <a:solidFill>
                  <a:srgbClr val="0098D6"/>
                </a:solidFill>
                <a:latin typeface="微软雅黑" panose="020B0503020204020204" pitchFamily="34" charset="-122"/>
                <a:ea typeface="微软雅黑" panose="020B0503020204020204" pitchFamily="34" charset="-122"/>
              </a:rPr>
              <a:t>4.1</a:t>
            </a:r>
            <a:r>
              <a:rPr lang="zh-CN" altLang="en-US" sz="1800" b="1" dirty="0">
                <a:solidFill>
                  <a:srgbClr val="0098D6"/>
                </a:solidFill>
                <a:latin typeface="微软雅黑" panose="020B0503020204020204" pitchFamily="34" charset="-122"/>
                <a:ea typeface="微软雅黑" panose="020B0503020204020204" pitchFamily="34" charset="-122"/>
              </a:rPr>
              <a:t>指导老师执行标准</a:t>
            </a:r>
            <a:endParaRPr lang="zh-CN" altLang="en-US" sz="1800" b="1" dirty="0">
              <a:solidFill>
                <a:srgbClr val="0098D6"/>
              </a:solidFill>
              <a:latin typeface="微软雅黑" panose="020B0503020204020204" pitchFamily="34" charset="-122"/>
              <a:ea typeface="微软雅黑" panose="020B0503020204020204" pitchFamily="34" charset="-122"/>
            </a:endParaRPr>
          </a:p>
        </p:txBody>
      </p:sp>
      <p:sp>
        <p:nvSpPr>
          <p:cNvPr id="284678" name="TextBox 9"/>
          <p:cNvSpPr txBox="1"/>
          <p:nvPr/>
        </p:nvSpPr>
        <p:spPr>
          <a:xfrm>
            <a:off x="2339975" y="1484313"/>
            <a:ext cx="4032250" cy="2130425"/>
          </a:xfrm>
          <a:prstGeom prst="rect">
            <a:avLst/>
          </a:prstGeom>
          <a:noFill/>
          <a:ln w="9525">
            <a:noFill/>
          </a:ln>
        </p:spPr>
        <p:txBody>
          <a:bodyPr>
            <a:spAutoFit/>
          </a:bodyPr>
          <a:p>
            <a:pPr lvl="0">
              <a:lnSpc>
                <a:spcPct val="160000"/>
              </a:lnSpc>
            </a:pPr>
            <a:r>
              <a:rPr lang="zh-CN" altLang="en-US" sz="1400" b="1" dirty="0">
                <a:latin typeface="Calibri" panose="020F0502020204030204" pitchFamily="34" charset="0"/>
                <a:ea typeface="宋体" panose="02010600030101010101" pitchFamily="2" charset="-122"/>
              </a:rPr>
              <a:t>培训质量的关键是在指导医师，</a:t>
            </a:r>
            <a:endParaRPr lang="zh-CN" altLang="en-US" sz="1400" b="1" dirty="0">
              <a:latin typeface="Calibri" panose="020F0502020204030204" pitchFamily="34" charset="0"/>
              <a:ea typeface="宋体" panose="02010600030101010101" pitchFamily="2" charset="-122"/>
            </a:endParaRPr>
          </a:p>
          <a:p>
            <a:pPr lvl="0">
              <a:lnSpc>
                <a:spcPct val="160000"/>
              </a:lnSpc>
            </a:pPr>
            <a:r>
              <a:rPr lang="zh-CN" altLang="en-US" sz="1400" b="1" dirty="0">
                <a:latin typeface="Calibri" panose="020F0502020204030204" pitchFamily="34" charset="0"/>
                <a:ea typeface="宋体" panose="02010600030101010101" pitchFamily="2" charset="-122"/>
              </a:rPr>
              <a:t>指导医师要充分了解住院医师培养的重要性</a:t>
            </a:r>
            <a:endParaRPr lang="zh-CN" altLang="en-US" sz="1400" b="1" dirty="0">
              <a:latin typeface="Calibri" panose="020F0502020204030204" pitchFamily="34" charset="0"/>
              <a:ea typeface="宋体" panose="02010600030101010101" pitchFamily="2" charset="-122"/>
            </a:endParaRPr>
          </a:p>
          <a:p>
            <a:pPr lvl="0">
              <a:lnSpc>
                <a:spcPct val="160000"/>
              </a:lnSpc>
            </a:pPr>
            <a:r>
              <a:rPr lang="zh-CN" altLang="en-US" sz="1400" b="1" dirty="0">
                <a:latin typeface="Calibri" panose="020F0502020204030204" pitchFamily="34" charset="0"/>
                <a:ea typeface="宋体" panose="02010600030101010101" pitchFamily="2" charset="-122"/>
              </a:rPr>
              <a:t>坚持严格按照卫生部颁发的相关福建省住院医师培养标准制订培训计划，对住院医师进行培养，指导学员认真填写培训轮转系统，做好出科考核技能评价、考试记录。</a:t>
            </a:r>
            <a:endParaRPr lang="en-US" altLang="zh-CN" sz="1400" b="1">
              <a:latin typeface="Calibri" panose="020F0502020204030204" pitchFamily="34" charset="0"/>
              <a:ea typeface="宋体" panose="02010600030101010101" pitchFamily="2" charset="-122"/>
            </a:endParaRPr>
          </a:p>
        </p:txBody>
      </p:sp>
      <p:sp>
        <p:nvSpPr>
          <p:cNvPr id="12" name="椭圆 11"/>
          <p:cNvSpPr/>
          <p:nvPr/>
        </p:nvSpPr>
        <p:spPr>
          <a:xfrm>
            <a:off x="900113" y="4581525"/>
            <a:ext cx="638175" cy="639763"/>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lvl="0" algn="ctr" eaLnBrk="1" hangingPunct="1"/>
            <a:r>
              <a:rPr lang="en-US" altLang="zh-CN" sz="2800" b="1">
                <a:solidFill>
                  <a:srgbClr val="0098D6"/>
                </a:solidFill>
                <a:latin typeface="Arial Unicode MS" pitchFamily="2" charset="-122"/>
                <a:ea typeface="Arial Unicode MS" pitchFamily="2" charset="-122"/>
              </a:rPr>
              <a:t>02</a:t>
            </a:r>
            <a:endParaRPr lang="zh-CN" altLang="en-US" sz="2800" b="1" dirty="0">
              <a:solidFill>
                <a:srgbClr val="0098D6"/>
              </a:solidFill>
              <a:latin typeface="Arial Unicode MS" pitchFamily="2" charset="-122"/>
              <a:ea typeface="Arial Unicode MS" pitchFamily="2" charset="-122"/>
            </a:endParaRPr>
          </a:p>
        </p:txBody>
      </p:sp>
      <p:cxnSp>
        <p:nvCxnSpPr>
          <p:cNvPr id="284680" name="直接箭头连接符 14"/>
          <p:cNvCxnSpPr/>
          <p:nvPr/>
        </p:nvCxnSpPr>
        <p:spPr>
          <a:xfrm>
            <a:off x="1476375" y="4941888"/>
            <a:ext cx="574675" cy="431800"/>
          </a:xfrm>
          <a:prstGeom prst="straightConnector1">
            <a:avLst/>
          </a:prstGeom>
          <a:ln w="28575" cap="flat" cmpd="sng">
            <a:solidFill>
              <a:srgbClr val="E0E0E0"/>
            </a:solidFill>
            <a:prstDash val="solid"/>
            <a:miter/>
            <a:headEnd type="none" w="med" len="med"/>
            <a:tailEnd type="arrow" w="med" len="med"/>
          </a:ln>
        </p:spPr>
      </p:cxnSp>
      <p:sp>
        <p:nvSpPr>
          <p:cNvPr id="284681" name="TextBox 19"/>
          <p:cNvSpPr txBox="1"/>
          <p:nvPr/>
        </p:nvSpPr>
        <p:spPr>
          <a:xfrm>
            <a:off x="2339975" y="3789363"/>
            <a:ext cx="4079875" cy="6413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800" b="1">
                <a:solidFill>
                  <a:srgbClr val="0098D6"/>
                </a:solidFill>
                <a:latin typeface="微软雅黑" panose="020B0503020204020204" pitchFamily="34" charset="-122"/>
                <a:ea typeface="微软雅黑" panose="020B0503020204020204" pitchFamily="34" charset="-122"/>
              </a:rPr>
              <a:t>4.2 </a:t>
            </a:r>
            <a:r>
              <a:rPr lang="zh-CN" altLang="en-US" sz="1800" b="1" dirty="0">
                <a:solidFill>
                  <a:srgbClr val="0098D6"/>
                </a:solidFill>
                <a:latin typeface="微软雅黑" panose="020B0503020204020204" pitchFamily="34" charset="-122"/>
                <a:ea typeface="微软雅黑" panose="020B0503020204020204" pitchFamily="34" charset="-122"/>
              </a:rPr>
              <a:t>建立导师制</a:t>
            </a:r>
            <a:endParaRPr lang="zh-CN" altLang="en-US" sz="1800" b="1" dirty="0">
              <a:solidFill>
                <a:srgbClr val="0098D6"/>
              </a:solidFill>
              <a:latin typeface="微软雅黑" panose="020B0503020204020204" pitchFamily="34" charset="-122"/>
              <a:ea typeface="微软雅黑" panose="020B0503020204020204" pitchFamily="34" charset="-122"/>
            </a:endParaRPr>
          </a:p>
          <a:p>
            <a:pPr marL="0" lvl="0" indent="0">
              <a:spcBef>
                <a:spcPct val="0"/>
              </a:spcBef>
              <a:buNone/>
            </a:pPr>
            <a:endParaRPr lang="zh-CN" altLang="en-US" sz="1800" b="1" dirty="0">
              <a:solidFill>
                <a:srgbClr val="0098D6"/>
              </a:solidFill>
              <a:latin typeface="微软雅黑" panose="020B0503020204020204" pitchFamily="34" charset="-122"/>
              <a:ea typeface="微软雅黑" panose="020B0503020204020204" pitchFamily="34" charset="-122"/>
            </a:endParaRPr>
          </a:p>
        </p:txBody>
      </p:sp>
      <p:sp>
        <p:nvSpPr>
          <p:cNvPr id="284682" name="TextBox 20"/>
          <p:cNvSpPr txBox="1"/>
          <p:nvPr/>
        </p:nvSpPr>
        <p:spPr>
          <a:xfrm>
            <a:off x="1979613" y="4437063"/>
            <a:ext cx="7164387" cy="12969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80000"/>
              </a:lnSpc>
              <a:spcBef>
                <a:spcPct val="0"/>
              </a:spcBef>
              <a:buNone/>
            </a:pPr>
            <a:r>
              <a:rPr lang="zh-CN" altLang="en-US" sz="1400" b="1" dirty="0"/>
              <a:t>建立住院医师培训“导师制”，加强激励约束机制　参考研究生导师的选拔及奖励机制，任命基地高年资医师为住院医师培训导师，进行一对一的带教及监管，有利于培训的连贯性并做到因材施教，增加培训医师的归属感。</a:t>
            </a:r>
            <a:r>
              <a:rPr lang="zh-CN" altLang="en-US" sz="1600" b="1" dirty="0">
                <a:solidFill>
                  <a:srgbClr val="333333"/>
                </a:solidFill>
                <a:latin typeface="楷体" panose="02010609060101010101" pitchFamily="49" charset="-122"/>
                <a:ea typeface="楷体" panose="02010609060101010101" pitchFamily="49" charset="-122"/>
              </a:rPr>
              <a:t> </a:t>
            </a:r>
            <a:endParaRPr lang="en-US" altLang="zh-CN" sz="1600" b="1">
              <a:solidFill>
                <a:srgbClr val="333333"/>
              </a:solidFill>
              <a:latin typeface="楷体" panose="02010609060101010101" pitchFamily="49" charset="-122"/>
              <a:ea typeface="楷体" panose="02010609060101010101" pitchFamily="49" charset="-122"/>
            </a:endParaRPr>
          </a:p>
        </p:txBody>
      </p:sp>
      <p:sp>
        <p:nvSpPr>
          <p:cNvPr id="284683" name="矩形 284682"/>
          <p:cNvSpPr/>
          <p:nvPr/>
        </p:nvSpPr>
        <p:spPr>
          <a:xfrm>
            <a:off x="179388" y="404813"/>
            <a:ext cx="592137" cy="579437"/>
          </a:xfrm>
          <a:prstGeom prst="rect">
            <a:avLst/>
          </a:prstGeom>
          <a:noFill/>
          <a:ln w="9525">
            <a:noFill/>
          </a:ln>
        </p:spPr>
        <p:txBody>
          <a:bodyPr wrap="none" anchor="t">
            <a:spAutoFit/>
          </a:bodyPr>
          <a:p>
            <a:pPr lvl="0"/>
            <a:r>
              <a:rPr lang="zh-CN" altLang="en-US" sz="3200" b="1" dirty="0">
                <a:solidFill>
                  <a:schemeClr val="bg1"/>
                </a:solidFill>
                <a:latin typeface="Calibri" panose="020F0502020204030204" pitchFamily="34" charset="0"/>
                <a:ea typeface="宋体" panose="02010600030101010101" pitchFamily="2" charset="-122"/>
              </a:rPr>
              <a:t>四</a:t>
            </a:r>
            <a:endParaRPr lang="zh-CN" altLang="en-US" sz="3200" b="1" dirty="0">
              <a:solidFill>
                <a:schemeClr val="bg1"/>
              </a:solidFill>
              <a:latin typeface="Calibri" panose="020F0502020204030204" pitchFamily="34" charset="0"/>
              <a:ea typeface="宋体" panose="02010600030101010101" pitchFamily="2" charset="-122"/>
            </a:endParaRPr>
          </a:p>
        </p:txBody>
      </p:sp>
      <p:sp>
        <p:nvSpPr>
          <p:cNvPr id="284684" name="文本框 284683"/>
          <p:cNvSpPr txBox="1"/>
          <p:nvPr/>
        </p:nvSpPr>
        <p:spPr>
          <a:xfrm>
            <a:off x="1619250" y="404813"/>
            <a:ext cx="4608513" cy="519112"/>
          </a:xfrm>
          <a:prstGeom prst="rect">
            <a:avLst/>
          </a:prstGeom>
          <a:noFill/>
          <a:ln w="9525">
            <a:noFill/>
          </a:ln>
        </p:spPr>
        <p:txBody>
          <a:bodyPr>
            <a:spAutoFit/>
          </a:bodyPr>
          <a:p>
            <a:pPr lvl="0">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建议</a:t>
            </a:r>
            <a:endParaRPr lang="zh-CN" altLang="en-US" sz="2800" b="1" dirty="0">
              <a:solidFill>
                <a:srgbClr val="0F6FC6"/>
              </a:solidFill>
              <a:latin typeface="Calibri" panose="020F0502020204030204" pitchFamily="34" charset="0"/>
              <a:ea typeface="微软雅黑" panose="020B0503020204020204" pitchFamily="34" charset="-122"/>
            </a:endParaRPr>
          </a:p>
        </p:txBody>
      </p:sp>
      <p:pic>
        <p:nvPicPr>
          <p:cNvPr id="284685" name="图片 284684"/>
          <p:cNvPicPr>
            <a:picLocks noChangeAspect="1"/>
          </p:cNvPicPr>
          <p:nvPr/>
        </p:nvPicPr>
        <p:blipFill>
          <a:blip r:embed="rId1"/>
          <a:stretch>
            <a:fillRect/>
          </a:stretch>
        </p:blipFill>
        <p:spPr>
          <a:xfrm>
            <a:off x="6588125" y="981075"/>
            <a:ext cx="2357438" cy="280828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0" y="1844675"/>
            <a:ext cx="1619250" cy="3817938"/>
          </a:xfrm>
          <a:custGeom>
            <a:avLst/>
            <a:gdLst>
              <a:gd name="connsiteX0" fmla="*/ 0 w 3168352"/>
              <a:gd name="connsiteY0" fmla="*/ 0 h 6336704"/>
              <a:gd name="connsiteX1" fmla="*/ 3168352 w 3168352"/>
              <a:gd name="connsiteY1" fmla="*/ 3168352 h 6336704"/>
              <a:gd name="connsiteX2" fmla="*/ 0 w 3168352"/>
              <a:gd name="connsiteY2" fmla="*/ 6336704 h 6336704"/>
              <a:gd name="connsiteX3" fmla="*/ 91440 w 3168352"/>
              <a:gd name="connsiteY3" fmla="*/ 91440 h 6336704"/>
              <a:gd name="connsiteX0-1" fmla="*/ 0 w 3168352"/>
              <a:gd name="connsiteY0-2" fmla="*/ 0 h 6336704"/>
              <a:gd name="connsiteX1-3" fmla="*/ 3168352 w 3168352"/>
              <a:gd name="connsiteY1-4" fmla="*/ 3168352 h 6336704"/>
              <a:gd name="connsiteX2-5" fmla="*/ 0 w 3168352"/>
              <a:gd name="connsiteY2-6" fmla="*/ 6336704 h 6336704"/>
            </a:gdLst>
            <a:ahLst/>
            <a:cxnLst>
              <a:cxn ang="0">
                <a:pos x="connsiteX0-1" y="connsiteY0-2"/>
              </a:cxn>
              <a:cxn ang="0">
                <a:pos x="connsiteX1-3" y="connsiteY1-4"/>
              </a:cxn>
              <a:cxn ang="0">
                <a:pos x="connsiteX2-5" y="connsiteY2-6"/>
              </a:cxn>
            </a:cxnLst>
            <a:rect l="l" t="t" r="r" b="b"/>
            <a:pathLst>
              <a:path w="3168352" h="6336704">
                <a:moveTo>
                  <a:pt x="0" y="0"/>
                </a:moveTo>
                <a:cubicBezTo>
                  <a:pt x="1749832" y="0"/>
                  <a:pt x="3168352" y="1418520"/>
                  <a:pt x="3168352" y="3168352"/>
                </a:cubicBezTo>
                <a:cubicBezTo>
                  <a:pt x="3168352" y="4918184"/>
                  <a:pt x="1749832" y="6336704"/>
                  <a:pt x="0" y="6336704"/>
                </a:cubicBezTo>
              </a:path>
            </a:pathLst>
          </a:custGeom>
          <a:noFill/>
          <a:ln w="222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 name="椭圆 1"/>
          <p:cNvSpPr/>
          <p:nvPr/>
        </p:nvSpPr>
        <p:spPr>
          <a:xfrm>
            <a:off x="684213" y="1844675"/>
            <a:ext cx="638175" cy="638175"/>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lvl="0" algn="ctr" eaLnBrk="1" hangingPunct="1"/>
            <a:r>
              <a:rPr lang="en-US" altLang="zh-CN" sz="2800" b="1">
                <a:solidFill>
                  <a:srgbClr val="0098D6"/>
                </a:solidFill>
                <a:latin typeface="Arial Unicode MS" pitchFamily="2" charset="-122"/>
                <a:ea typeface="Arial Unicode MS" pitchFamily="2" charset="-122"/>
              </a:rPr>
              <a:t>03</a:t>
            </a:r>
            <a:endParaRPr lang="zh-CN" altLang="en-US" sz="2800" b="1" dirty="0">
              <a:solidFill>
                <a:srgbClr val="0098D6"/>
              </a:solidFill>
              <a:latin typeface="Arial Unicode MS" pitchFamily="2" charset="-122"/>
              <a:ea typeface="Arial Unicode MS" pitchFamily="2" charset="-122"/>
            </a:endParaRPr>
          </a:p>
        </p:txBody>
      </p:sp>
      <p:cxnSp>
        <p:nvCxnSpPr>
          <p:cNvPr id="8" name="直接箭头连接符 7"/>
          <p:cNvCxnSpPr/>
          <p:nvPr/>
        </p:nvCxnSpPr>
        <p:spPr>
          <a:xfrm flipV="1">
            <a:off x="1331913" y="1844675"/>
            <a:ext cx="865188" cy="290513"/>
          </a:xfrm>
          <a:prstGeom prst="straightConnector1">
            <a:avLst/>
          </a:prstGeom>
          <a:ln w="28575">
            <a:solidFill>
              <a:srgbClr val="E0E0E0"/>
            </a:solidFill>
            <a:tailEnd type="arrow"/>
          </a:ln>
        </p:spPr>
        <p:style>
          <a:lnRef idx="1">
            <a:schemeClr val="accent1"/>
          </a:lnRef>
          <a:fillRef idx="0">
            <a:schemeClr val="accent1"/>
          </a:fillRef>
          <a:effectRef idx="0">
            <a:schemeClr val="accent1"/>
          </a:effectRef>
          <a:fontRef idx="minor">
            <a:schemeClr val="tx1"/>
          </a:fontRef>
        </p:style>
      </p:cxnSp>
      <p:sp>
        <p:nvSpPr>
          <p:cNvPr id="286725" name="TextBox 8"/>
          <p:cNvSpPr txBox="1"/>
          <p:nvPr/>
        </p:nvSpPr>
        <p:spPr>
          <a:xfrm>
            <a:off x="2484438" y="1125538"/>
            <a:ext cx="4029075"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800" b="1">
                <a:solidFill>
                  <a:srgbClr val="0098D6"/>
                </a:solidFill>
                <a:latin typeface="微软雅黑" panose="020B0503020204020204" pitchFamily="34" charset="-122"/>
                <a:ea typeface="微软雅黑" panose="020B0503020204020204" pitchFamily="34" charset="-122"/>
              </a:rPr>
              <a:t>4.3 </a:t>
            </a:r>
            <a:r>
              <a:rPr lang="zh-CN" altLang="en-US" sz="1800" b="1" dirty="0">
                <a:solidFill>
                  <a:srgbClr val="0098D6"/>
                </a:solidFill>
                <a:latin typeface="微软雅黑" panose="020B0503020204020204" pitchFamily="34" charset="-122"/>
                <a:ea typeface="微软雅黑" panose="020B0503020204020204" pitchFamily="34" charset="-122"/>
              </a:rPr>
              <a:t>利用临床技能中心，开展技能培训</a:t>
            </a:r>
            <a:endParaRPr lang="zh-CN" altLang="en-US" sz="1800" b="1" dirty="0">
              <a:solidFill>
                <a:srgbClr val="0098D6"/>
              </a:solidFill>
              <a:latin typeface="微软雅黑" panose="020B0503020204020204" pitchFamily="34" charset="-122"/>
              <a:ea typeface="微软雅黑" panose="020B0503020204020204" pitchFamily="34" charset="-122"/>
            </a:endParaRPr>
          </a:p>
        </p:txBody>
      </p:sp>
      <p:sp>
        <p:nvSpPr>
          <p:cNvPr id="286726" name="TextBox 9"/>
          <p:cNvSpPr txBox="1"/>
          <p:nvPr/>
        </p:nvSpPr>
        <p:spPr>
          <a:xfrm>
            <a:off x="2339975" y="1484313"/>
            <a:ext cx="6804025" cy="1706562"/>
          </a:xfrm>
          <a:prstGeom prst="rect">
            <a:avLst/>
          </a:prstGeom>
          <a:noFill/>
          <a:ln w="9525">
            <a:noFill/>
          </a:ln>
        </p:spPr>
        <p:txBody>
          <a:bodyPr>
            <a:spAutoFit/>
          </a:bodyPr>
          <a:p>
            <a:pPr lvl="0" algn="just" eaLnBrk="1" hangingPunct="1">
              <a:lnSpc>
                <a:spcPct val="220000"/>
              </a:lnSpc>
            </a:pPr>
            <a:r>
              <a:rPr lang="zh-CN" altLang="en-US" sz="1600" b="1" dirty="0">
                <a:latin typeface="Calibri" panose="020F0502020204030204" pitchFamily="34" charset="0"/>
                <a:ea typeface="宋体" panose="02010600030101010101" pitchFamily="2" charset="-122"/>
              </a:rPr>
              <a:t>      临床基地要利用临床技能模拟训练中心的丰富资源，定期组织住院医师进行知识与技能的交流培训，增加住院医师动手操作机会，将理论知识和临床技能相结合紧密结合到一起。 </a:t>
            </a:r>
            <a:endParaRPr lang="en-US" altLang="zh-CN" sz="1600" b="1">
              <a:latin typeface="Calibri" panose="020F0502020204030204" pitchFamily="34" charset="0"/>
              <a:ea typeface="宋体" panose="02010600030101010101" pitchFamily="2" charset="-122"/>
            </a:endParaRPr>
          </a:p>
        </p:txBody>
      </p:sp>
      <p:sp>
        <p:nvSpPr>
          <p:cNvPr id="12" name="椭圆 11"/>
          <p:cNvSpPr/>
          <p:nvPr/>
        </p:nvSpPr>
        <p:spPr>
          <a:xfrm>
            <a:off x="900113" y="4581525"/>
            <a:ext cx="638175" cy="639763"/>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lvl="0" algn="ctr" eaLnBrk="1" hangingPunct="1"/>
            <a:r>
              <a:rPr lang="en-US" altLang="zh-CN" sz="2800" b="1">
                <a:solidFill>
                  <a:srgbClr val="0098D6"/>
                </a:solidFill>
                <a:latin typeface="Arial Unicode MS" pitchFamily="2" charset="-122"/>
                <a:ea typeface="Arial Unicode MS" pitchFamily="2" charset="-122"/>
              </a:rPr>
              <a:t>04</a:t>
            </a:r>
            <a:endParaRPr lang="zh-CN" altLang="en-US" sz="2800" b="1" dirty="0">
              <a:solidFill>
                <a:srgbClr val="0098D6"/>
              </a:solidFill>
              <a:latin typeface="Arial Unicode MS" pitchFamily="2" charset="-122"/>
              <a:ea typeface="Arial Unicode MS" pitchFamily="2" charset="-122"/>
            </a:endParaRPr>
          </a:p>
        </p:txBody>
      </p:sp>
      <p:cxnSp>
        <p:nvCxnSpPr>
          <p:cNvPr id="286728" name="直接箭头连接符 14"/>
          <p:cNvCxnSpPr/>
          <p:nvPr/>
        </p:nvCxnSpPr>
        <p:spPr>
          <a:xfrm>
            <a:off x="1476375" y="4941888"/>
            <a:ext cx="574675" cy="431800"/>
          </a:xfrm>
          <a:prstGeom prst="straightConnector1">
            <a:avLst/>
          </a:prstGeom>
          <a:ln w="28575" cap="flat" cmpd="sng">
            <a:solidFill>
              <a:srgbClr val="E0E0E0"/>
            </a:solidFill>
            <a:prstDash val="solid"/>
            <a:miter/>
            <a:headEnd type="none" w="med" len="med"/>
            <a:tailEnd type="arrow" w="med" len="med"/>
          </a:ln>
        </p:spPr>
      </p:cxnSp>
      <p:sp>
        <p:nvSpPr>
          <p:cNvPr id="286729" name="TextBox 19"/>
          <p:cNvSpPr txBox="1"/>
          <p:nvPr/>
        </p:nvSpPr>
        <p:spPr>
          <a:xfrm>
            <a:off x="2555875" y="3860800"/>
            <a:ext cx="4079875" cy="6413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800" b="1">
                <a:solidFill>
                  <a:srgbClr val="0098D6"/>
                </a:solidFill>
                <a:latin typeface="微软雅黑" panose="020B0503020204020204" pitchFamily="34" charset="-122"/>
                <a:ea typeface="微软雅黑" panose="020B0503020204020204" pitchFamily="34" charset="-122"/>
              </a:rPr>
              <a:t>4.4 </a:t>
            </a:r>
            <a:r>
              <a:rPr lang="zh-CN" altLang="en-US" sz="1800" b="1" dirty="0">
                <a:solidFill>
                  <a:srgbClr val="0098D6"/>
                </a:solidFill>
                <a:latin typeface="微软雅黑" panose="020B0503020204020204" pitchFamily="34" charset="-122"/>
                <a:ea typeface="微软雅黑" panose="020B0503020204020204" pitchFamily="34" charset="-122"/>
              </a:rPr>
              <a:t>多部门配合</a:t>
            </a:r>
            <a:endParaRPr lang="zh-CN" altLang="en-US" sz="1800" b="1" dirty="0">
              <a:solidFill>
                <a:srgbClr val="0098D6"/>
              </a:solidFill>
              <a:latin typeface="微软雅黑" panose="020B0503020204020204" pitchFamily="34" charset="-122"/>
              <a:ea typeface="微软雅黑" panose="020B0503020204020204" pitchFamily="34" charset="-122"/>
            </a:endParaRPr>
          </a:p>
          <a:p>
            <a:pPr marL="0" lvl="0" indent="0">
              <a:spcBef>
                <a:spcPct val="0"/>
              </a:spcBef>
              <a:buNone/>
            </a:pPr>
            <a:endParaRPr lang="zh-CN" altLang="en-US" sz="1800" b="1" dirty="0">
              <a:solidFill>
                <a:srgbClr val="0098D6"/>
              </a:solidFill>
              <a:latin typeface="微软雅黑" panose="020B0503020204020204" pitchFamily="34" charset="-122"/>
              <a:ea typeface="微软雅黑" panose="020B0503020204020204" pitchFamily="34" charset="-122"/>
            </a:endParaRPr>
          </a:p>
        </p:txBody>
      </p:sp>
      <p:sp>
        <p:nvSpPr>
          <p:cNvPr id="286730" name="TextBox 20"/>
          <p:cNvSpPr txBox="1"/>
          <p:nvPr/>
        </p:nvSpPr>
        <p:spPr>
          <a:xfrm>
            <a:off x="1979613" y="4221163"/>
            <a:ext cx="7164387" cy="17557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70000"/>
              </a:lnSpc>
              <a:spcBef>
                <a:spcPct val="0"/>
              </a:spcBef>
              <a:buNone/>
            </a:pPr>
            <a:r>
              <a:rPr lang="zh-CN" altLang="en-US" sz="1600" b="1" dirty="0"/>
              <a:t>建议人事科把获取</a:t>
            </a:r>
            <a:r>
              <a:rPr lang="en-US" altLang="zh-CN" sz="1600" b="1"/>
              <a:t>《</a:t>
            </a:r>
            <a:r>
              <a:rPr lang="zh-CN" altLang="en-US" sz="1600" b="1" dirty="0"/>
              <a:t>住院医师规范化培训合格证</a:t>
            </a:r>
            <a:r>
              <a:rPr lang="en-US" altLang="zh-CN" sz="1600" b="1"/>
              <a:t>》</a:t>
            </a:r>
            <a:r>
              <a:rPr lang="zh-CN" altLang="en-US" sz="1600" b="1" dirty="0"/>
              <a:t>作为带教老师可以带教与晋升职称的必备条件，医务科通过带教来减少下基层的时间，按季度或按年份组织优秀带教老师的评选活动并给予表彰与奖励不断提高带教师资的积极性与重视程度，从而推动莆医住培带教师资整体水平。     </a:t>
            </a:r>
            <a:endParaRPr lang="en-US" altLang="zh-CN" sz="1600" b="1"/>
          </a:p>
        </p:txBody>
      </p:sp>
      <p:sp>
        <p:nvSpPr>
          <p:cNvPr id="286733" name="矩形 286732"/>
          <p:cNvSpPr/>
          <p:nvPr/>
        </p:nvSpPr>
        <p:spPr>
          <a:xfrm>
            <a:off x="179388" y="404813"/>
            <a:ext cx="592137" cy="579437"/>
          </a:xfrm>
          <a:prstGeom prst="rect">
            <a:avLst/>
          </a:prstGeom>
          <a:noFill/>
          <a:ln w="9525">
            <a:noFill/>
          </a:ln>
        </p:spPr>
        <p:txBody>
          <a:bodyPr wrap="none" anchor="t">
            <a:spAutoFit/>
          </a:bodyPr>
          <a:p>
            <a:pPr lvl="0"/>
            <a:r>
              <a:rPr lang="zh-CN" altLang="en-US" sz="3200" b="1" dirty="0">
                <a:solidFill>
                  <a:schemeClr val="bg1"/>
                </a:solidFill>
                <a:latin typeface="Calibri" panose="020F0502020204030204" pitchFamily="34" charset="0"/>
                <a:ea typeface="宋体" panose="02010600030101010101" pitchFamily="2" charset="-122"/>
              </a:rPr>
              <a:t>四</a:t>
            </a:r>
            <a:endParaRPr lang="zh-CN" altLang="en-US" sz="3200" b="1" dirty="0">
              <a:solidFill>
                <a:schemeClr val="bg1"/>
              </a:solidFill>
              <a:latin typeface="Calibri" panose="020F0502020204030204" pitchFamily="34" charset="0"/>
              <a:ea typeface="宋体" panose="02010600030101010101" pitchFamily="2" charset="-122"/>
            </a:endParaRPr>
          </a:p>
        </p:txBody>
      </p:sp>
      <p:sp>
        <p:nvSpPr>
          <p:cNvPr id="286734" name="文本框 286733"/>
          <p:cNvSpPr txBox="1"/>
          <p:nvPr/>
        </p:nvSpPr>
        <p:spPr>
          <a:xfrm>
            <a:off x="1619250" y="404813"/>
            <a:ext cx="4608513" cy="519112"/>
          </a:xfrm>
          <a:prstGeom prst="rect">
            <a:avLst/>
          </a:prstGeom>
          <a:noFill/>
          <a:ln w="9525">
            <a:noFill/>
          </a:ln>
        </p:spPr>
        <p:txBody>
          <a:bodyPr>
            <a:spAutoFit/>
          </a:bodyPr>
          <a:p>
            <a:pPr lvl="0">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建议</a:t>
            </a:r>
            <a:endParaRPr lang="zh-CN" altLang="en-US" sz="2800" b="1" dirty="0">
              <a:solidFill>
                <a:srgbClr val="0F6FC6"/>
              </a:solidFill>
              <a:latin typeface="Calibri" panose="020F0502020204030204" pitchFamily="34" charset="0"/>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custDataLst>
              <p:tags r:id="rId1"/>
            </p:custDataLst>
          </p:nvPr>
        </p:nvSpPr>
        <p:spPr>
          <a:xfrm>
            <a:off x="3132138" y="2276475"/>
            <a:ext cx="4895850" cy="2736850"/>
          </a:xfrm>
          <a:prstGeom prst="roundRect">
            <a:avLst>
              <a:gd name="adj" fmla="val 4043"/>
            </a:avLst>
          </a:prstGeom>
          <a:solidFill>
            <a:srgbClr val="ED7D31">
              <a:lumMod val="60000"/>
              <a:lumOff val="40000"/>
            </a:srgbClr>
          </a:solidFill>
          <a:ln w="38100" cap="flat" cmpd="sng" algn="ctr">
            <a:solidFill>
              <a:srgbClr val="ED7D31">
                <a:lumMod val="20000"/>
                <a:lumOff val="80000"/>
              </a:srgbClr>
            </a:solidFill>
            <a:prstDash val="solid"/>
            <a:miter lim="800000"/>
          </a:ln>
          <a:effectLst/>
        </p:spPr>
        <p:txBody>
          <a:bodyPr rtlCol="0" anchor="ctr"/>
          <a:p>
            <a:pPr lvl="0">
              <a:lnSpc>
                <a:spcPct val="150000"/>
              </a:lnSpc>
            </a:pPr>
            <a:r>
              <a:rPr lang="zh-CN" altLang="en-US" b="1" dirty="0"/>
              <a:t>住院医师培训制度需要持续改进，共同执行制度，形成共识，共同促进住院医师培训质量的提高，为莆医不断注入优秀人才，为毕业后医学教育共同努力</a:t>
            </a:r>
            <a:endParaRPr lang="zh-CN" altLang="en-US" b="1" dirty="0"/>
          </a:p>
        </p:txBody>
      </p:sp>
      <p:cxnSp>
        <p:nvCxnSpPr>
          <p:cNvPr id="13" name="直接连接符 12"/>
          <p:cNvCxnSpPr/>
          <p:nvPr>
            <p:custDataLst>
              <p:tags r:id="rId2"/>
            </p:custDataLst>
          </p:nvPr>
        </p:nvCxnSpPr>
        <p:spPr>
          <a:xfrm>
            <a:off x="2987675" y="1844810"/>
            <a:ext cx="0" cy="3121573"/>
          </a:xfrm>
          <a:prstGeom prst="line">
            <a:avLst/>
          </a:prstGeom>
          <a:noFill/>
          <a:ln w="34925" cap="flat" cmpd="sng" algn="ctr">
            <a:gradFill>
              <a:gsLst>
                <a:gs pos="0">
                  <a:sysClr val="window" lastClr="FFFFFF">
                    <a:alpha val="0"/>
                  </a:sysClr>
                </a:gs>
                <a:gs pos="100000">
                  <a:srgbClr val="5B9BD5">
                    <a:lumMod val="5000"/>
                    <a:lumOff val="95000"/>
                    <a:alpha val="0"/>
                  </a:srgbClr>
                </a:gs>
                <a:gs pos="67000">
                  <a:srgbClr val="ED7D31"/>
                </a:gs>
                <a:gs pos="50000">
                  <a:srgbClr val="ED7D31"/>
                </a:gs>
              </a:gsLst>
              <a:lin ang="5400000" scaled="0"/>
            </a:gradFill>
            <a:prstDash val="solid"/>
            <a:miter lim="800000"/>
          </a:ln>
          <a:effectLst/>
        </p:spPr>
      </p:cxnSp>
      <p:sp>
        <p:nvSpPr>
          <p:cNvPr id="297989" name="文本框 13"/>
          <p:cNvSpPr txBox="1"/>
          <p:nvPr>
            <p:custDataLst>
              <p:tags r:id="rId3"/>
            </p:custDataLst>
          </p:nvPr>
        </p:nvSpPr>
        <p:spPr>
          <a:xfrm>
            <a:off x="2243138" y="2778125"/>
            <a:ext cx="574675" cy="1385888"/>
          </a:xfrm>
          <a:prstGeom prst="rect">
            <a:avLst/>
          </a:prstGeom>
          <a:noFill/>
          <a:ln w="9525">
            <a:noFill/>
          </a:ln>
        </p:spPr>
        <p:txBody>
          <a:bodyPr/>
          <a:p>
            <a:pPr lvl="0" eaLnBrk="1" hangingPunct="1"/>
            <a:r>
              <a:rPr lang="zh-CN" altLang="en-US" sz="2800" b="0" dirty="0">
                <a:solidFill>
                  <a:srgbClr val="C55A11"/>
                </a:solidFill>
                <a:latin typeface="微软雅黑" panose="020B0503020204020204" pitchFamily="34" charset="-122"/>
                <a:ea typeface="微软雅黑" panose="020B0503020204020204" pitchFamily="34" charset="-122"/>
              </a:rPr>
              <a:t>持续改进</a:t>
            </a:r>
            <a:endParaRPr lang="zh-CN" altLang="en-US" sz="2800" b="0" dirty="0">
              <a:solidFill>
                <a:srgbClr val="C55A11"/>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矩形 2"/>
          <p:cNvSpPr/>
          <p:nvPr/>
        </p:nvSpPr>
        <p:spPr>
          <a:xfrm>
            <a:off x="0" y="2609850"/>
            <a:ext cx="9144000" cy="1143000"/>
          </a:xfrm>
          <a:prstGeom prst="rect">
            <a:avLst/>
          </a:prstGeom>
          <a:solidFill>
            <a:srgbClr val="92D05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endParaRPr lang="zh-CN" altLang="en-US" sz="2700" dirty="0">
              <a:solidFill>
                <a:srgbClr val="FFFFFF"/>
              </a:solidFill>
              <a:latin typeface="Arial Narrow" panose="020B0606020202030204" pitchFamily="34" charset="0"/>
              <a:ea typeface="微软雅黑" panose="020B0503020204020204" pitchFamily="34" charset="-122"/>
            </a:endParaRPr>
          </a:p>
        </p:txBody>
      </p:sp>
      <p:sp>
        <p:nvSpPr>
          <p:cNvPr id="193539" name="文本框 1"/>
          <p:cNvSpPr txBox="1"/>
          <p:nvPr/>
        </p:nvSpPr>
        <p:spPr>
          <a:xfrm>
            <a:off x="2555875" y="2205038"/>
            <a:ext cx="2679700" cy="195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2200">
                <a:solidFill>
                  <a:srgbClr val="FFFFFF"/>
                </a:solidFill>
                <a:latin typeface="Modern No. 20" pitchFamily="18" charset="0"/>
                <a:ea typeface="方正中倩_GBK"/>
              </a:rPr>
              <a:t>End</a:t>
            </a:r>
            <a:endParaRPr lang="zh-CN" altLang="en-US" sz="12200" dirty="0">
              <a:solidFill>
                <a:srgbClr val="FFFFFF"/>
              </a:solidFill>
              <a:latin typeface="Modern No. 20" pitchFamily="18" charset="0"/>
              <a:ea typeface="方正中倩_GBK"/>
            </a:endParaRPr>
          </a:p>
        </p:txBody>
      </p:sp>
      <p:sp>
        <p:nvSpPr>
          <p:cNvPr id="193540" name="椭圆形标注 3"/>
          <p:cNvSpPr/>
          <p:nvPr/>
        </p:nvSpPr>
        <p:spPr>
          <a:xfrm rot="437392">
            <a:off x="5021263" y="1444625"/>
            <a:ext cx="1757362" cy="1604963"/>
          </a:xfrm>
          <a:prstGeom prst="wedgeEllipseCallout">
            <a:avLst>
              <a:gd name="adj1" fmla="val -40199"/>
              <a:gd name="adj2" fmla="val 53991"/>
            </a:avLst>
          </a:prstGeom>
          <a:solidFill>
            <a:srgbClr val="FFC000"/>
          </a:solidFill>
          <a:ln w="28575" cap="flat" cmpd="sng">
            <a:solidFill>
              <a:srgbClr val="FFFFFF"/>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endParaRPr lang="zh-CN" altLang="en-US" sz="2700" dirty="0">
              <a:solidFill>
                <a:srgbClr val="FFFFFF"/>
              </a:solidFill>
              <a:latin typeface="Arial Narrow" panose="020B0606020202030204" pitchFamily="34" charset="0"/>
              <a:ea typeface="微软雅黑" panose="020B0503020204020204" pitchFamily="34" charset="-122"/>
            </a:endParaRPr>
          </a:p>
        </p:txBody>
      </p:sp>
      <p:sp>
        <p:nvSpPr>
          <p:cNvPr id="193541" name="文本框 4"/>
          <p:cNvSpPr txBox="1"/>
          <p:nvPr/>
        </p:nvSpPr>
        <p:spPr>
          <a:xfrm>
            <a:off x="5121275" y="2025650"/>
            <a:ext cx="1565275"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lnSpc>
                <a:spcPct val="50000"/>
              </a:lnSpc>
              <a:spcBef>
                <a:spcPct val="0"/>
              </a:spcBef>
              <a:buNone/>
            </a:pPr>
            <a:r>
              <a:rPr lang="en-US" altLang="zh-CN" sz="5100">
                <a:solidFill>
                  <a:srgbClr val="FFFFFF"/>
                </a:solidFill>
                <a:latin typeface="Modern No. 20" pitchFamily="18" charset="0"/>
                <a:ea typeface="方正中倩_GBK"/>
              </a:rPr>
              <a:t>Thank</a:t>
            </a:r>
            <a:endParaRPr lang="en-US" altLang="zh-CN" sz="5100">
              <a:solidFill>
                <a:srgbClr val="FFFFFF"/>
              </a:solidFill>
              <a:latin typeface="Modern No. 20" pitchFamily="18" charset="0"/>
              <a:ea typeface="方正中倩_GBK"/>
            </a:endParaRPr>
          </a:p>
          <a:p>
            <a:pPr marL="0" lvl="0" indent="0" algn="ctr">
              <a:lnSpc>
                <a:spcPct val="50000"/>
              </a:lnSpc>
              <a:spcBef>
                <a:spcPct val="0"/>
              </a:spcBef>
              <a:buNone/>
            </a:pPr>
            <a:r>
              <a:rPr lang="en-US" altLang="zh-CN" sz="5100">
                <a:solidFill>
                  <a:srgbClr val="FFFFFF"/>
                </a:solidFill>
                <a:latin typeface="Modern No. 20" pitchFamily="18" charset="0"/>
                <a:ea typeface="方正中倩_GBK"/>
              </a:rPr>
              <a:t>you</a:t>
            </a:r>
            <a:endParaRPr lang="zh-CN" altLang="en-US" sz="5100" dirty="0">
              <a:solidFill>
                <a:srgbClr val="FFFFFF"/>
              </a:solidFill>
              <a:latin typeface="Modern No. 20" pitchFamily="18" charset="0"/>
              <a:ea typeface="方正中倩_GBK"/>
            </a:endParaRPr>
          </a:p>
        </p:txBody>
      </p:sp>
      <p:sp>
        <p:nvSpPr>
          <p:cNvPr id="193548" name="矩形 193547"/>
          <p:cNvSpPr/>
          <p:nvPr/>
        </p:nvSpPr>
        <p:spPr>
          <a:xfrm>
            <a:off x="3419475" y="4056063"/>
            <a:ext cx="3868738" cy="701675"/>
          </a:xfrm>
          <a:prstGeom prst="rect">
            <a:avLst/>
          </a:prstGeom>
          <a:noFill/>
          <a:ln w="9525">
            <a:noFill/>
          </a:ln>
        </p:spPr>
        <p:txBody>
          <a:bodyPr wrap="none" anchor="t">
            <a:spAutoFit/>
          </a:bodyPr>
          <a:p>
            <a:pPr lvl="0"/>
            <a:r>
              <a:rPr lang="zh-CN" altLang="en-US" sz="4000" b="0" dirty="0">
                <a:solidFill>
                  <a:srgbClr val="037721"/>
                </a:solidFill>
                <a:effectLst>
                  <a:outerShdw blurRad="38100" dist="38100" dir="2700000">
                    <a:srgbClr val="C0C0C0"/>
                  </a:outerShdw>
                </a:effectLst>
                <a:latin typeface="Calibri" panose="020F0502020204030204" pitchFamily="34" charset="0"/>
                <a:ea typeface="宋体" panose="02010600030101010101" pitchFamily="2" charset="-122"/>
              </a:rPr>
              <a:t>请各位批评指正</a:t>
            </a:r>
            <a:r>
              <a:rPr lang="en-US" altLang="zh-CN" sz="4000" b="0">
                <a:solidFill>
                  <a:srgbClr val="037721"/>
                </a:solidFill>
                <a:effectLst>
                  <a:outerShdw blurRad="38100" dist="38100" dir="2700000">
                    <a:srgbClr val="C0C0C0"/>
                  </a:outerShdw>
                </a:effectLst>
                <a:latin typeface="Calibri" panose="020F0502020204030204" pitchFamily="34" charset="0"/>
                <a:ea typeface="宋体" panose="02010600030101010101" pitchFamily="2" charset="-122"/>
              </a:rPr>
              <a:t>.</a:t>
            </a:r>
            <a:endParaRPr lang="en-US" altLang="zh-CN" sz="4000" b="0">
              <a:solidFill>
                <a:srgbClr val="037721"/>
              </a:solidFill>
              <a:effectLst>
                <a:outerShdw blurRad="38100" dist="38100" dir="2700000">
                  <a:srgbClr val="C0C0C0"/>
                </a:outerShdw>
              </a:effectLst>
              <a:latin typeface="Calibri" panose="020F050202020403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标题 229377"/>
          <p:cNvSpPr>
            <a:spLocks noGrp="1"/>
          </p:cNvSpPr>
          <p:nvPr>
            <p:ph type="title"/>
          </p:nvPr>
        </p:nvSpPr>
        <p:spPr>
          <a:xfrm>
            <a:off x="457200" y="274638"/>
            <a:ext cx="8229600" cy="1143000"/>
          </a:xfrm>
          <a:prstGeom prst="rect">
            <a:avLst/>
          </a:prstGeom>
          <a:noFill/>
          <a:ln w="9525">
            <a:noFill/>
          </a:ln>
        </p:spPr>
        <p:txBody>
          <a:bodyPr/>
          <a:p>
            <a:pPr lvl="0"/>
            <a:r>
              <a:rPr lang="zh-CN" altLang="en-US" sz="3600" b="1" dirty="0">
                <a:solidFill>
                  <a:schemeClr val="bg1"/>
                </a:solidFill>
                <a:latin typeface="微软雅黑" panose="020B0503020204020204" pitchFamily="34" charset="-122"/>
                <a:ea typeface="微软雅黑" panose="020B0503020204020204" pitchFamily="34" charset="-122"/>
              </a:rPr>
              <a:t>培训概况</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29379" name="文本占位符 229378"/>
          <p:cNvSpPr>
            <a:spLocks noGrp="1"/>
          </p:cNvSpPr>
          <p:nvPr>
            <p:ph type="body" idx="1"/>
          </p:nvPr>
        </p:nvSpPr>
        <p:spPr>
          <a:xfrm>
            <a:off x="250825" y="1600200"/>
            <a:ext cx="8893175" cy="4525963"/>
          </a:xfrm>
          <a:prstGeom prst="rect">
            <a:avLst/>
          </a:prstGeom>
          <a:noFill/>
          <a:ln w="9525">
            <a:noFill/>
          </a:ln>
        </p:spPr>
        <p:txBody>
          <a:bodyPr/>
          <a:p>
            <a:pPr lvl="0"/>
            <a:r>
              <a:rPr lang="zh-CN" altLang="en-US" sz="2400" b="1" dirty="0">
                <a:solidFill>
                  <a:srgbClr val="006699"/>
                </a:solidFill>
              </a:rPr>
              <a:t>福建省 </a:t>
            </a:r>
            <a:r>
              <a:rPr lang="en-US" altLang="zh-CN" sz="2400" b="1">
                <a:solidFill>
                  <a:srgbClr val="006699"/>
                </a:solidFill>
              </a:rPr>
              <a:t>1992 </a:t>
            </a:r>
            <a:r>
              <a:rPr lang="zh-CN" altLang="en-US" sz="2400" b="1" dirty="0">
                <a:solidFill>
                  <a:srgbClr val="006699"/>
                </a:solidFill>
              </a:rPr>
              <a:t>年开展试点工作， </a:t>
            </a:r>
            <a:r>
              <a:rPr lang="en-US" altLang="zh-CN" sz="2400" b="1">
                <a:solidFill>
                  <a:srgbClr val="006699"/>
                </a:solidFill>
              </a:rPr>
              <a:t>2010 </a:t>
            </a:r>
            <a:r>
              <a:rPr lang="zh-CN" altLang="en-US" sz="2400" b="1" dirty="0">
                <a:solidFill>
                  <a:srgbClr val="006699"/>
                </a:solidFill>
              </a:rPr>
              <a:t>年，全面展开住院医师规范化培训工作， 目前在内科、 外科、 妇产科、 儿科、 急诊科等 </a:t>
            </a:r>
            <a:r>
              <a:rPr lang="en-US" altLang="zh-CN" sz="2400" b="1">
                <a:solidFill>
                  <a:srgbClr val="006699"/>
                </a:solidFill>
              </a:rPr>
              <a:t>17 </a:t>
            </a:r>
            <a:r>
              <a:rPr lang="zh-CN" altLang="en-US" sz="2400" b="1" dirty="0">
                <a:solidFill>
                  <a:srgbClr val="006699"/>
                </a:solidFill>
              </a:rPr>
              <a:t>个普通专科设置培训基地。 </a:t>
            </a:r>
            <a:endParaRPr lang="zh-CN" altLang="en-US" sz="2400" b="1" dirty="0">
              <a:solidFill>
                <a:srgbClr val="006699"/>
              </a:solidFill>
            </a:endParaRPr>
          </a:p>
          <a:p>
            <a:pPr lvl="0"/>
            <a:r>
              <a:rPr lang="zh-CN" altLang="en-US" sz="2400" b="1" dirty="0">
                <a:solidFill>
                  <a:srgbClr val="006699"/>
                </a:solidFill>
              </a:rPr>
              <a:t>我院于</a:t>
            </a:r>
            <a:r>
              <a:rPr lang="en-US" altLang="zh-CN" sz="2400" b="1">
                <a:solidFill>
                  <a:srgbClr val="006699"/>
                </a:solidFill>
              </a:rPr>
              <a:t>2010 </a:t>
            </a:r>
            <a:r>
              <a:rPr lang="zh-CN" altLang="en-US" sz="2400" b="1" dirty="0">
                <a:solidFill>
                  <a:srgbClr val="006699"/>
                </a:solidFill>
              </a:rPr>
              <a:t>年组织申报， </a:t>
            </a:r>
            <a:r>
              <a:rPr lang="en-US" altLang="zh-CN" sz="2400" b="1">
                <a:solidFill>
                  <a:srgbClr val="006699"/>
                </a:solidFill>
              </a:rPr>
              <a:t>2011 </a:t>
            </a:r>
            <a:r>
              <a:rPr lang="zh-CN" altLang="en-US" sz="2400" b="1" dirty="0">
                <a:solidFill>
                  <a:srgbClr val="006699"/>
                </a:solidFill>
              </a:rPr>
              <a:t>年通过了内科、 外科、 妇科、 儿科、 神经内科和耳鼻喉、影像科、麻醉科、全科医学科 </a:t>
            </a:r>
            <a:r>
              <a:rPr lang="en-US" altLang="zh-CN" sz="2400" b="1">
                <a:solidFill>
                  <a:srgbClr val="006699"/>
                </a:solidFill>
              </a:rPr>
              <a:t>9 </a:t>
            </a:r>
            <a:r>
              <a:rPr lang="zh-CN" altLang="en-US" sz="2400" b="1" dirty="0">
                <a:solidFill>
                  <a:srgbClr val="006699"/>
                </a:solidFill>
              </a:rPr>
              <a:t>个培训基地， 同年 </a:t>
            </a:r>
            <a:r>
              <a:rPr lang="en-US" altLang="zh-CN" sz="2400" b="1">
                <a:solidFill>
                  <a:srgbClr val="006699"/>
                </a:solidFill>
              </a:rPr>
              <a:t>9 </a:t>
            </a:r>
            <a:r>
              <a:rPr lang="zh-CN" altLang="en-US" sz="2400" b="1" dirty="0">
                <a:solidFill>
                  <a:srgbClr val="006699"/>
                </a:solidFill>
              </a:rPr>
              <a:t>月首批招收 </a:t>
            </a:r>
            <a:r>
              <a:rPr lang="en-US" altLang="zh-CN" sz="2400" b="1">
                <a:solidFill>
                  <a:srgbClr val="006699"/>
                </a:solidFill>
              </a:rPr>
              <a:t>5</a:t>
            </a:r>
            <a:r>
              <a:rPr lang="zh-CN" altLang="en-US" sz="2400" b="1" dirty="0">
                <a:solidFill>
                  <a:srgbClr val="006699"/>
                </a:solidFill>
              </a:rPr>
              <a:t>名住院医师， 正式开展住院医师规范化培训工作。</a:t>
            </a:r>
            <a:endParaRPr lang="zh-CN" altLang="en-US" sz="2400" b="1" dirty="0">
              <a:solidFill>
                <a:srgbClr val="006699"/>
              </a:solidFill>
            </a:endParaRPr>
          </a:p>
          <a:p>
            <a:pPr lvl="0"/>
            <a:r>
              <a:rPr lang="zh-CN" altLang="en-US" sz="2400" b="1" dirty="0">
                <a:solidFill>
                  <a:srgbClr val="006699"/>
                </a:solidFill>
              </a:rPr>
              <a:t>目前着手筹备急诊科、骨科、检验医学科、神经外科、胸心外科、泌尿外科、超声科、核医学科住院医师规范化培训基地。</a:t>
            </a:r>
            <a:endParaRPr lang="zh-CN" altLang="en-US" sz="2400" b="1" dirty="0">
              <a:solidFill>
                <a:srgbClr val="006699"/>
              </a:solidFill>
            </a:endParaRPr>
          </a:p>
          <a:p>
            <a:pPr lvl="0"/>
            <a:endParaRPr lang="zh-CN" altLang="en-US" sz="2400" b="1" dirty="0">
              <a:solidFill>
                <a:srgbClr val="0066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标题 230401"/>
          <p:cNvSpPr>
            <a:spLocks noGrp="1"/>
          </p:cNvSpPr>
          <p:nvPr>
            <p:ph type="title"/>
          </p:nvPr>
        </p:nvSpPr>
        <p:spPr>
          <a:xfrm>
            <a:off x="457200" y="274638"/>
            <a:ext cx="8229600" cy="1143000"/>
          </a:xfrm>
          <a:prstGeom prst="rect">
            <a:avLst/>
          </a:prstGeom>
          <a:noFill/>
          <a:ln w="9525">
            <a:noFill/>
          </a:ln>
        </p:spPr>
        <p:txBody>
          <a:bodyPr/>
          <a:p>
            <a:pPr lvl="0"/>
            <a:r>
              <a:rPr lang="zh-CN" altLang="en-US" sz="3600" b="1" dirty="0">
                <a:solidFill>
                  <a:schemeClr val="bg1"/>
                </a:solidFill>
                <a:latin typeface="微软雅黑" panose="020B0503020204020204" pitchFamily="34" charset="-122"/>
                <a:ea typeface="微软雅黑" panose="020B0503020204020204" pitchFamily="34" charset="-122"/>
              </a:rPr>
              <a:t>培训概况</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30403" name="文本占位符 230402"/>
          <p:cNvSpPr>
            <a:spLocks noGrp="1"/>
          </p:cNvSpPr>
          <p:nvPr>
            <p:ph type="body" idx="1"/>
          </p:nvPr>
        </p:nvSpPr>
        <p:spPr>
          <a:xfrm>
            <a:off x="457200" y="1600200"/>
            <a:ext cx="8229600" cy="4525963"/>
          </a:xfrm>
          <a:prstGeom prst="rect">
            <a:avLst/>
          </a:prstGeom>
          <a:noFill/>
          <a:ln w="9525">
            <a:noFill/>
          </a:ln>
        </p:spPr>
        <p:txBody>
          <a:bodyPr/>
          <a:p>
            <a:pPr lvl="0"/>
            <a:endParaRPr lang="zh-CN" altLang="en-US" sz="2800" b="1" dirty="0">
              <a:solidFill>
                <a:srgbClr val="006699"/>
              </a:solidFill>
            </a:endParaRPr>
          </a:p>
          <a:p>
            <a:pPr lvl="0">
              <a:buNone/>
            </a:pPr>
            <a:endParaRPr lang="zh-CN" altLang="en-US" sz="2800" b="1" dirty="0">
              <a:solidFill>
                <a:srgbClr val="006699"/>
              </a:solidFill>
            </a:endParaRPr>
          </a:p>
          <a:p>
            <a:pPr lvl="0"/>
            <a:r>
              <a:rPr lang="zh-CN" altLang="en-US" sz="3600" b="1" dirty="0">
                <a:solidFill>
                  <a:srgbClr val="006699"/>
                </a:solidFill>
              </a:rPr>
              <a:t>住院医师培训</a:t>
            </a:r>
            <a:r>
              <a:rPr lang="en-US" altLang="zh-CN" sz="3600" b="1">
                <a:solidFill>
                  <a:srgbClr val="006699"/>
                </a:solidFill>
              </a:rPr>
              <a:t>2015</a:t>
            </a:r>
            <a:r>
              <a:rPr lang="zh-CN" altLang="en-US" sz="3600" b="1" dirty="0">
                <a:solidFill>
                  <a:srgbClr val="006699"/>
                </a:solidFill>
              </a:rPr>
              <a:t>年实际参加培训人数</a:t>
            </a:r>
            <a:r>
              <a:rPr lang="en-US" altLang="zh-CN" sz="3600" b="1">
                <a:solidFill>
                  <a:srgbClr val="006699"/>
                </a:solidFill>
              </a:rPr>
              <a:t>50</a:t>
            </a:r>
            <a:r>
              <a:rPr lang="zh-CN" altLang="en-US" sz="3600" b="1" dirty="0">
                <a:solidFill>
                  <a:srgbClr val="006699"/>
                </a:solidFill>
              </a:rPr>
              <a:t>人，目前在培人员</a:t>
            </a:r>
            <a:r>
              <a:rPr lang="en-US" altLang="zh-CN" sz="3600" b="1">
                <a:solidFill>
                  <a:srgbClr val="006699"/>
                </a:solidFill>
              </a:rPr>
              <a:t>120</a:t>
            </a:r>
            <a:r>
              <a:rPr lang="zh-CN" altLang="en-US" sz="3600" b="1" dirty="0">
                <a:solidFill>
                  <a:srgbClr val="006699"/>
                </a:solidFill>
              </a:rPr>
              <a:t>人，</a:t>
            </a:r>
            <a:r>
              <a:rPr lang="en-US" altLang="zh-CN" sz="3600" b="1">
                <a:solidFill>
                  <a:srgbClr val="006699"/>
                </a:solidFill>
              </a:rPr>
              <a:t>2015</a:t>
            </a:r>
            <a:r>
              <a:rPr lang="zh-CN" altLang="en-US" sz="3600" b="1" dirty="0">
                <a:solidFill>
                  <a:srgbClr val="006699"/>
                </a:solidFill>
              </a:rPr>
              <a:t>年</a:t>
            </a:r>
            <a:r>
              <a:rPr lang="en-US" altLang="zh-CN" sz="3600" b="1">
                <a:solidFill>
                  <a:srgbClr val="006699"/>
                </a:solidFill>
              </a:rPr>
              <a:t>37</a:t>
            </a:r>
            <a:r>
              <a:rPr lang="zh-CN" altLang="en-US" sz="3600" b="1" dirty="0">
                <a:solidFill>
                  <a:srgbClr val="006699"/>
                </a:solidFill>
              </a:rPr>
              <a:t>人参加考试规培结业考试，</a:t>
            </a:r>
            <a:r>
              <a:rPr lang="en-US" altLang="zh-CN" sz="3600" b="1">
                <a:solidFill>
                  <a:srgbClr val="006699"/>
                </a:solidFill>
              </a:rPr>
              <a:t>31</a:t>
            </a:r>
            <a:r>
              <a:rPr lang="zh-CN" altLang="en-US" sz="3600" b="1" dirty="0">
                <a:solidFill>
                  <a:srgbClr val="006699"/>
                </a:solidFill>
              </a:rPr>
              <a:t>人通过，通过率</a:t>
            </a:r>
            <a:r>
              <a:rPr lang="en-US" altLang="zh-CN" sz="3600" b="1">
                <a:solidFill>
                  <a:srgbClr val="006699"/>
                </a:solidFill>
              </a:rPr>
              <a:t>83.78%</a:t>
            </a:r>
            <a:r>
              <a:rPr lang="zh-CN" altLang="en-US" sz="3600" b="1" dirty="0">
                <a:solidFill>
                  <a:srgbClr val="006699"/>
                </a:solidFill>
              </a:rPr>
              <a:t>。</a:t>
            </a:r>
            <a:endParaRPr lang="zh-CN" altLang="en-US" sz="3600" b="1" dirty="0">
              <a:solidFill>
                <a:srgbClr val="006699"/>
              </a:solidFill>
            </a:endParaRPr>
          </a:p>
          <a:p>
            <a:pPr lvl="0"/>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标题 231425"/>
          <p:cNvSpPr>
            <a:spLocks noGrp="1"/>
          </p:cNvSpPr>
          <p:nvPr>
            <p:ph type="title"/>
          </p:nvPr>
        </p:nvSpPr>
        <p:spPr>
          <a:xfrm>
            <a:off x="457200" y="274638"/>
            <a:ext cx="8229600" cy="1143000"/>
          </a:xfrm>
          <a:prstGeom prst="rect">
            <a:avLst/>
          </a:prstGeom>
          <a:noFill/>
          <a:ln w="9525">
            <a:noFill/>
          </a:ln>
        </p:spPr>
        <p:txBody>
          <a:bodyPr/>
          <a:p>
            <a:pPr lvl="0"/>
            <a:r>
              <a:rPr lang="zh-CN" altLang="en-US" sz="2800" b="1" dirty="0">
                <a:solidFill>
                  <a:srgbClr val="0F6FC6"/>
                </a:solidFill>
                <a:ea typeface="微软雅黑" panose="020B0503020204020204" pitchFamily="34" charset="-122"/>
              </a:rPr>
              <a:t>基地建设</a:t>
            </a:r>
            <a:endParaRPr lang="zh-CN" altLang="en-US" sz="2800" b="1" dirty="0">
              <a:solidFill>
                <a:srgbClr val="0F6FC6"/>
              </a:solidFill>
              <a:ea typeface="微软雅黑" panose="020B0503020204020204" pitchFamily="34" charset="-122"/>
            </a:endParaRPr>
          </a:p>
        </p:txBody>
      </p:sp>
      <p:sp>
        <p:nvSpPr>
          <p:cNvPr id="231428" name="TextBox 1"/>
          <p:cNvSpPr txBox="1"/>
          <p:nvPr/>
        </p:nvSpPr>
        <p:spPr>
          <a:xfrm>
            <a:off x="468313" y="404813"/>
            <a:ext cx="590550" cy="579437"/>
          </a:xfrm>
          <a:prstGeom prst="rect">
            <a:avLst/>
          </a:prstGeom>
          <a:noFill/>
          <a:ln w="9525">
            <a:noFill/>
          </a:ln>
        </p:spPr>
        <p:txBody>
          <a:bodyPr>
            <a:spAutoFit/>
          </a:bodyPr>
          <a:p>
            <a:pPr lvl="0" eaLnBrk="1" hangingPunct="1"/>
            <a:r>
              <a:rPr lang="zh-CN" altLang="en-US" sz="3200" b="1" dirty="0">
                <a:solidFill>
                  <a:schemeClr val="bg1"/>
                </a:solidFill>
                <a:latin typeface="微软雅黑" panose="020B0503020204020204" pitchFamily="34" charset="-122"/>
                <a:ea typeface="微软雅黑" panose="020B0503020204020204" pitchFamily="34" charset="-122"/>
              </a:rPr>
              <a:t>一</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231430" name="组合 231429"/>
          <p:cNvGrpSpPr>
            <a:grpSpLocks noChangeAspect="1"/>
          </p:cNvGrpSpPr>
          <p:nvPr/>
        </p:nvGrpSpPr>
        <p:grpSpPr>
          <a:xfrm>
            <a:off x="457200" y="1600200"/>
            <a:ext cx="8229600" cy="4525963"/>
            <a:chOff x="469" y="795"/>
            <a:chExt cx="4778" cy="2675"/>
          </a:xfrm>
        </p:grpSpPr>
        <p:sp>
          <p:nvSpPr>
            <p:cNvPr id="231431" name="矩形 231430"/>
            <p:cNvSpPr>
              <a:spLocks noGrp="1" noChangeAspect="1" noTextEdit="1"/>
            </p:cNvSpPr>
            <p:nvPr/>
          </p:nvSpPr>
          <p:spPr>
            <a:xfrm>
              <a:off x="469" y="795"/>
              <a:ext cx="4778" cy="2675"/>
            </a:xfrm>
            <a:prstGeom prst="rect">
              <a:avLst/>
            </a:prstGeom>
            <a:noFill/>
            <a:ln w="9525">
              <a:noFill/>
            </a:ln>
          </p:spPr>
          <p:txBody>
            <a:bodyPr/>
            <a:p>
              <a:endParaRPr lang="zh-CN" altLang="en-US"/>
            </a:p>
          </p:txBody>
        </p:sp>
        <p:sp>
          <p:nvSpPr>
            <p:cNvPr id="231432" name="_s231432"/>
            <p:cNvSpPr/>
            <p:nvPr/>
          </p:nvSpPr>
          <p:spPr>
            <a:xfrm flipH="1" flipV="1">
              <a:off x="2385" y="1658"/>
              <a:ext cx="237" cy="237"/>
            </a:xfrm>
            <a:prstGeom prst="line">
              <a:avLst/>
            </a:prstGeom>
            <a:ln w="28575" cap="flat" cmpd="sng">
              <a:solidFill>
                <a:schemeClr val="tx1"/>
              </a:solidFill>
              <a:prstDash val="solid"/>
              <a:headEnd type="none" w="med" len="med"/>
              <a:tailEnd type="none" w="med" len="med"/>
            </a:ln>
          </p:spPr>
        </p:sp>
        <p:sp>
          <p:nvSpPr>
            <p:cNvPr id="231433" name="_s231433"/>
            <p:cNvSpPr/>
            <p:nvPr/>
          </p:nvSpPr>
          <p:spPr>
            <a:xfrm>
              <a:off x="1816" y="1089"/>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1400" b="1" dirty="0">
                  <a:latin typeface="Eras Bold ITC" pitchFamily="34" charset="0"/>
                  <a:ea typeface="宋体" panose="02010600030101010101" pitchFamily="2" charset="-122"/>
                </a:rPr>
                <a:t>师资考核</a:t>
              </a:r>
              <a:endParaRPr lang="en-US" altLang="zh-CN" sz="1400" b="1">
                <a:latin typeface="Eras Bold ITC" pitchFamily="34" charset="0"/>
                <a:ea typeface="宋体" panose="02010600030101010101" pitchFamily="2" charset="-122"/>
              </a:endParaRPr>
            </a:p>
          </p:txBody>
        </p:sp>
        <p:sp>
          <p:nvSpPr>
            <p:cNvPr id="231434" name="_s231434"/>
            <p:cNvSpPr/>
            <p:nvPr/>
          </p:nvSpPr>
          <p:spPr>
            <a:xfrm flipH="1">
              <a:off x="2189" y="2131"/>
              <a:ext cx="335" cy="0"/>
            </a:xfrm>
            <a:prstGeom prst="line">
              <a:avLst/>
            </a:prstGeom>
            <a:ln w="28575" cap="flat" cmpd="sng">
              <a:solidFill>
                <a:schemeClr val="tx1"/>
              </a:solidFill>
              <a:prstDash val="solid"/>
              <a:headEnd type="none" w="med" len="med"/>
              <a:tailEnd type="none" w="med" len="med"/>
            </a:ln>
          </p:spPr>
        </p:sp>
        <p:sp>
          <p:nvSpPr>
            <p:cNvPr id="231435" name="_s231435"/>
            <p:cNvSpPr/>
            <p:nvPr/>
          </p:nvSpPr>
          <p:spPr>
            <a:xfrm>
              <a:off x="1523" y="1797"/>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1400" b="1" dirty="0">
                  <a:latin typeface="Eras Bold ITC" pitchFamily="34" charset="0"/>
                  <a:ea typeface="宋体" panose="02010600030101010101" pitchFamily="2" charset="-122"/>
                </a:rPr>
                <a:t>基础建设</a:t>
              </a:r>
              <a:endParaRPr lang="zh-CN" altLang="en-US" sz="1400" b="1" dirty="0">
                <a:latin typeface="Eras Bold ITC" pitchFamily="34" charset="0"/>
                <a:ea typeface="宋体" panose="02010600030101010101" pitchFamily="2" charset="-122"/>
              </a:endParaRPr>
            </a:p>
          </p:txBody>
        </p:sp>
        <p:sp>
          <p:nvSpPr>
            <p:cNvPr id="231436" name="_s231436"/>
            <p:cNvSpPr/>
            <p:nvPr/>
          </p:nvSpPr>
          <p:spPr>
            <a:xfrm flipH="1">
              <a:off x="2385" y="2367"/>
              <a:ext cx="237" cy="237"/>
            </a:xfrm>
            <a:prstGeom prst="line">
              <a:avLst/>
            </a:prstGeom>
            <a:ln w="28575" cap="flat" cmpd="sng">
              <a:solidFill>
                <a:schemeClr val="tx1"/>
              </a:solidFill>
              <a:prstDash val="solid"/>
              <a:headEnd type="none" w="med" len="med"/>
              <a:tailEnd type="none" w="med" len="med"/>
            </a:ln>
          </p:spPr>
        </p:sp>
        <p:sp>
          <p:nvSpPr>
            <p:cNvPr id="231437" name="_s231437"/>
            <p:cNvSpPr/>
            <p:nvPr/>
          </p:nvSpPr>
          <p:spPr>
            <a:xfrm>
              <a:off x="1816" y="2505"/>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1400" b="1" dirty="0">
                  <a:latin typeface="Arial" panose="020B0604020202020204" pitchFamily="34" charset="0"/>
                  <a:ea typeface="宋体" panose="02010600030101010101" pitchFamily="2" charset="-122"/>
                </a:rPr>
                <a:t>生活待遇</a:t>
              </a:r>
              <a:endParaRPr lang="zh-CN" altLang="en-US" sz="1400" b="1" dirty="0">
                <a:latin typeface="Arial" panose="020B0604020202020204" pitchFamily="34" charset="0"/>
                <a:ea typeface="宋体" panose="02010600030101010101" pitchFamily="2" charset="-122"/>
              </a:endParaRPr>
            </a:p>
          </p:txBody>
        </p:sp>
        <p:sp>
          <p:nvSpPr>
            <p:cNvPr id="231438" name="_s231438"/>
            <p:cNvSpPr/>
            <p:nvPr/>
          </p:nvSpPr>
          <p:spPr>
            <a:xfrm>
              <a:off x="2858" y="2465"/>
              <a:ext cx="0" cy="335"/>
            </a:xfrm>
            <a:prstGeom prst="line">
              <a:avLst/>
            </a:prstGeom>
            <a:ln w="28575" cap="flat" cmpd="sng">
              <a:solidFill>
                <a:schemeClr val="tx1"/>
              </a:solidFill>
              <a:prstDash val="solid"/>
              <a:headEnd type="none" w="med" len="med"/>
              <a:tailEnd type="none" w="med" len="med"/>
            </a:ln>
          </p:spPr>
        </p:sp>
        <p:sp>
          <p:nvSpPr>
            <p:cNvPr id="231439" name="_s231439"/>
            <p:cNvSpPr/>
            <p:nvPr/>
          </p:nvSpPr>
          <p:spPr>
            <a:xfrm>
              <a:off x="2524" y="2799"/>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1400" b="1" dirty="0">
                  <a:latin typeface="Arial" panose="020B0604020202020204" pitchFamily="34" charset="0"/>
                  <a:ea typeface="宋体" panose="02010600030101010101" pitchFamily="2" charset="-122"/>
                </a:rPr>
                <a:t>规章制度</a:t>
              </a:r>
              <a:endParaRPr lang="zh-CN" altLang="en-US" sz="1400" b="1" dirty="0">
                <a:latin typeface="Arial" panose="020B0604020202020204" pitchFamily="34" charset="0"/>
                <a:ea typeface="宋体" panose="02010600030101010101" pitchFamily="2" charset="-122"/>
              </a:endParaRPr>
            </a:p>
          </p:txBody>
        </p:sp>
        <p:sp>
          <p:nvSpPr>
            <p:cNvPr id="231440" name="_s231440"/>
            <p:cNvSpPr/>
            <p:nvPr/>
          </p:nvSpPr>
          <p:spPr>
            <a:xfrm>
              <a:off x="3094" y="2367"/>
              <a:ext cx="237" cy="237"/>
            </a:xfrm>
            <a:prstGeom prst="line">
              <a:avLst/>
            </a:prstGeom>
            <a:ln w="28575" cap="flat" cmpd="sng">
              <a:solidFill>
                <a:schemeClr val="tx1"/>
              </a:solidFill>
              <a:prstDash val="solid"/>
              <a:headEnd type="none" w="med" len="med"/>
              <a:tailEnd type="none" w="med" len="med"/>
            </a:ln>
          </p:spPr>
        </p:sp>
        <p:sp>
          <p:nvSpPr>
            <p:cNvPr id="231441" name="_s231441"/>
            <p:cNvSpPr/>
            <p:nvPr/>
          </p:nvSpPr>
          <p:spPr>
            <a:xfrm>
              <a:off x="3233" y="2506"/>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1400" b="1" dirty="0">
                  <a:latin typeface="Arial" panose="020B0604020202020204" pitchFamily="34" charset="0"/>
                  <a:ea typeface="宋体" panose="02010600030101010101" pitchFamily="2" charset="-122"/>
                </a:rPr>
                <a:t>培训对象考核</a:t>
              </a:r>
              <a:endParaRPr lang="zh-CN" altLang="en-US" sz="1400" b="1" dirty="0">
                <a:latin typeface="Arial" panose="020B0604020202020204" pitchFamily="34" charset="0"/>
                <a:ea typeface="宋体" panose="02010600030101010101" pitchFamily="2" charset="-122"/>
              </a:endParaRPr>
            </a:p>
          </p:txBody>
        </p:sp>
        <p:sp>
          <p:nvSpPr>
            <p:cNvPr id="231442" name="_s231442"/>
            <p:cNvSpPr/>
            <p:nvPr/>
          </p:nvSpPr>
          <p:spPr>
            <a:xfrm>
              <a:off x="3192" y="2131"/>
              <a:ext cx="335" cy="0"/>
            </a:xfrm>
            <a:prstGeom prst="line">
              <a:avLst/>
            </a:prstGeom>
            <a:ln w="28575" cap="flat" cmpd="sng">
              <a:solidFill>
                <a:schemeClr val="tx1"/>
              </a:solidFill>
              <a:prstDash val="solid"/>
              <a:headEnd type="none" w="med" len="med"/>
              <a:tailEnd type="none" w="med" len="med"/>
            </a:ln>
          </p:spPr>
        </p:sp>
        <p:sp>
          <p:nvSpPr>
            <p:cNvPr id="231443" name="_s231443"/>
            <p:cNvSpPr/>
            <p:nvPr/>
          </p:nvSpPr>
          <p:spPr>
            <a:xfrm>
              <a:off x="3527" y="1797"/>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1400" b="1" dirty="0">
                  <a:latin typeface="Arial" panose="020B0604020202020204" pitchFamily="34" charset="0"/>
                  <a:ea typeface="宋体" panose="02010600030101010101" pitchFamily="2" charset="-122"/>
                </a:rPr>
                <a:t>培训目标</a:t>
              </a:r>
              <a:endParaRPr lang="zh-CN" altLang="en-US" sz="1400" b="1" dirty="0">
                <a:latin typeface="Arial" panose="020B0604020202020204" pitchFamily="34" charset="0"/>
                <a:ea typeface="宋体" panose="02010600030101010101" pitchFamily="2" charset="-122"/>
              </a:endParaRPr>
            </a:p>
          </p:txBody>
        </p:sp>
        <p:sp>
          <p:nvSpPr>
            <p:cNvPr id="231444" name="_s231444"/>
            <p:cNvSpPr/>
            <p:nvPr/>
          </p:nvSpPr>
          <p:spPr>
            <a:xfrm flipV="1">
              <a:off x="3094" y="1658"/>
              <a:ext cx="237" cy="237"/>
            </a:xfrm>
            <a:prstGeom prst="line">
              <a:avLst/>
            </a:prstGeom>
            <a:ln w="28575" cap="flat" cmpd="sng">
              <a:solidFill>
                <a:schemeClr val="tx1"/>
              </a:solidFill>
              <a:prstDash val="solid"/>
              <a:headEnd type="none" w="med" len="med"/>
              <a:tailEnd type="none" w="med" len="med"/>
            </a:ln>
          </p:spPr>
        </p:sp>
        <p:sp>
          <p:nvSpPr>
            <p:cNvPr id="231445" name="_s231445"/>
            <p:cNvSpPr/>
            <p:nvPr/>
          </p:nvSpPr>
          <p:spPr>
            <a:xfrm>
              <a:off x="3233" y="1088"/>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1400" b="1" dirty="0">
                  <a:latin typeface="Arial" panose="020B0604020202020204" pitchFamily="34" charset="0"/>
                  <a:ea typeface="宋体" panose="02010600030101010101" pitchFamily="2" charset="-122"/>
                </a:rPr>
                <a:t>培训对象</a:t>
              </a:r>
              <a:endParaRPr lang="zh-CN" altLang="en-US" sz="1400" b="1" dirty="0">
                <a:latin typeface="Arial" panose="020B0604020202020204" pitchFamily="34" charset="0"/>
                <a:ea typeface="宋体" panose="02010600030101010101" pitchFamily="2" charset="-122"/>
              </a:endParaRPr>
            </a:p>
          </p:txBody>
        </p:sp>
        <p:sp>
          <p:nvSpPr>
            <p:cNvPr id="231446" name="_s231446"/>
            <p:cNvSpPr/>
            <p:nvPr/>
          </p:nvSpPr>
          <p:spPr>
            <a:xfrm flipV="1">
              <a:off x="2858" y="1463"/>
              <a:ext cx="0" cy="335"/>
            </a:xfrm>
            <a:prstGeom prst="line">
              <a:avLst/>
            </a:prstGeom>
            <a:ln w="28575" cap="flat" cmpd="sng">
              <a:solidFill>
                <a:schemeClr val="tx1"/>
              </a:solidFill>
              <a:prstDash val="solid"/>
              <a:headEnd type="none" w="med" len="med"/>
              <a:tailEnd type="none" w="med" len="med"/>
            </a:ln>
          </p:spPr>
        </p:sp>
        <p:sp>
          <p:nvSpPr>
            <p:cNvPr id="231447" name="_s231447"/>
            <p:cNvSpPr/>
            <p:nvPr/>
          </p:nvSpPr>
          <p:spPr>
            <a:xfrm>
              <a:off x="2524" y="795"/>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1400" b="1" dirty="0">
                  <a:latin typeface="Eras Bold ITC" pitchFamily="34" charset="0"/>
                  <a:ea typeface="宋体" panose="02010600030101010101" pitchFamily="2" charset="-122"/>
                </a:rPr>
                <a:t>组织管理</a:t>
              </a:r>
              <a:endParaRPr lang="zh-CN" altLang="en-US" sz="1400" b="1" dirty="0">
                <a:latin typeface="Eras Bold ITC" pitchFamily="34" charset="0"/>
                <a:ea typeface="宋体" panose="02010600030101010101" pitchFamily="2" charset="-122"/>
              </a:endParaRPr>
            </a:p>
          </p:txBody>
        </p:sp>
        <p:sp>
          <p:nvSpPr>
            <p:cNvPr id="231448" name="_s231448"/>
            <p:cNvSpPr/>
            <p:nvPr/>
          </p:nvSpPr>
          <p:spPr>
            <a:xfrm>
              <a:off x="2524" y="1798"/>
              <a:ext cx="669" cy="669"/>
            </a:xfrm>
            <a:prstGeom prst="ellipse">
              <a:avLst/>
            </a:prstGeom>
            <a:solidFill>
              <a:schemeClr val="accent1"/>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1600" b="1" dirty="0">
                  <a:solidFill>
                    <a:srgbClr val="FF0000"/>
                  </a:solidFill>
                  <a:latin typeface="Arial" panose="020B0604020202020204" pitchFamily="34" charset="0"/>
                  <a:ea typeface="宋体" panose="02010600030101010101" pitchFamily="2" charset="-122"/>
                </a:rPr>
                <a:t>基地建设</a:t>
              </a:r>
              <a:endParaRPr lang="zh-CN" altLang="en-US" sz="1600" b="1" dirty="0">
                <a:solidFill>
                  <a:srgbClr val="FF0000"/>
                </a:solidFill>
                <a:latin typeface="Arial" panose="020B0604020202020204" pitchFamily="34" charset="0"/>
                <a:ea typeface="宋体" panose="02010600030101010101" pitchFamily="2"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1205" name="直接连接符 4"/>
          <p:cNvCxnSpPr/>
          <p:nvPr/>
        </p:nvCxnSpPr>
        <p:spPr>
          <a:xfrm>
            <a:off x="1403350" y="1268413"/>
            <a:ext cx="0" cy="4608512"/>
          </a:xfrm>
          <a:prstGeom prst="line">
            <a:avLst/>
          </a:prstGeom>
          <a:ln w="19050" cap="flat" cmpd="sng">
            <a:solidFill>
              <a:srgbClr val="0000FF"/>
            </a:solidFill>
            <a:prstDash val="solid"/>
            <a:miter/>
            <a:headEnd type="none" w="med" len="med"/>
            <a:tailEnd type="none" w="med" len="med"/>
          </a:ln>
        </p:spPr>
      </p:cxnSp>
      <p:sp>
        <p:nvSpPr>
          <p:cNvPr id="51208" name="文本框 10"/>
          <p:cNvSpPr txBox="1"/>
          <p:nvPr/>
        </p:nvSpPr>
        <p:spPr>
          <a:xfrm>
            <a:off x="1692275" y="3716338"/>
            <a:ext cx="6264275" cy="701675"/>
          </a:xfrm>
          <a:prstGeom prst="rect">
            <a:avLst/>
          </a:prstGeom>
          <a:noFill/>
          <a:ln w="9525">
            <a:noFill/>
          </a:ln>
        </p:spPr>
        <p:txBody>
          <a:bodyPr>
            <a:spAutoFit/>
          </a:bodyPr>
          <a:p>
            <a:pPr lvl="0" eaLnBrk="1" hangingPunct="1">
              <a:lnSpc>
                <a:spcPct val="90000"/>
              </a:lnSpc>
              <a:spcBef>
                <a:spcPct val="20000"/>
              </a:spcBef>
            </a:pPr>
            <a:r>
              <a:rPr lang="zh-CN" altLang="en-US" sz="2000" b="1" dirty="0">
                <a:latin typeface="Calibri" panose="020F0502020204030204" pitchFamily="34" charset="0"/>
                <a:ea typeface="楷体" panose="02010609060101010101" pitchFamily="49" charset="-122"/>
              </a:rPr>
              <a:t>科教科专员管理住院医师，全员动员参与基地评审</a:t>
            </a:r>
            <a:endParaRPr lang="zh-CN" altLang="en-US" sz="2000" b="1" dirty="0">
              <a:latin typeface="Calibri" panose="020F0502020204030204" pitchFamily="34" charset="0"/>
              <a:ea typeface="楷体" panose="02010609060101010101" pitchFamily="49" charset="-122"/>
            </a:endParaRPr>
          </a:p>
          <a:p>
            <a:pPr lvl="0" eaLnBrk="1" hangingPunct="1">
              <a:lnSpc>
                <a:spcPct val="90000"/>
              </a:lnSpc>
              <a:spcBef>
                <a:spcPct val="20000"/>
              </a:spcBef>
              <a:buChar char="•"/>
            </a:pPr>
            <a:endParaRPr lang="zh-CN" altLang="en-US" sz="2000" b="1" dirty="0">
              <a:latin typeface="Calibri" panose="020F0502020204030204" pitchFamily="34" charset="0"/>
              <a:ea typeface="楷体" panose="02010609060101010101" pitchFamily="49" charset="-122"/>
            </a:endParaRPr>
          </a:p>
        </p:txBody>
      </p:sp>
      <p:sp>
        <p:nvSpPr>
          <p:cNvPr id="51209" name="椭圆 16"/>
          <p:cNvSpPr/>
          <p:nvPr/>
        </p:nvSpPr>
        <p:spPr>
          <a:xfrm>
            <a:off x="1258888" y="2781300"/>
            <a:ext cx="217487" cy="217488"/>
          </a:xfrm>
          <a:prstGeom prst="ellipse">
            <a:avLst/>
          </a:prstGeom>
          <a:solidFill>
            <a:schemeClr val="accent1"/>
          </a:solidFill>
          <a:ln w="12700">
            <a:noFill/>
          </a:ln>
        </p:spPr>
        <p:txBody>
          <a:bodyPr anchor="ctr"/>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11" name="文本框 18"/>
          <p:cNvSpPr txBox="1"/>
          <p:nvPr/>
        </p:nvSpPr>
        <p:spPr>
          <a:xfrm>
            <a:off x="1763713" y="2708275"/>
            <a:ext cx="4968875" cy="701675"/>
          </a:xfrm>
          <a:prstGeom prst="rect">
            <a:avLst/>
          </a:prstGeom>
          <a:noFill/>
          <a:ln w="9525">
            <a:noFill/>
          </a:ln>
        </p:spPr>
        <p:txBody>
          <a:bodyPr>
            <a:spAutoFit/>
          </a:bodyPr>
          <a:p>
            <a:pPr lvl="0" eaLnBrk="1" hangingPunct="1">
              <a:lnSpc>
                <a:spcPct val="90000"/>
              </a:lnSpc>
              <a:spcBef>
                <a:spcPct val="20000"/>
              </a:spcBef>
            </a:pPr>
            <a:r>
              <a:rPr lang="zh-CN" altLang="en-US" sz="2000" b="1" dirty="0">
                <a:latin typeface="Calibri" panose="020F0502020204030204" pitchFamily="34" charset="0"/>
                <a:ea typeface="楷体" panose="02010609060101010101" pitchFamily="49" charset="-122"/>
              </a:rPr>
              <a:t>医院住院医规范化培训专家小组</a:t>
            </a:r>
            <a:endParaRPr lang="zh-CN" altLang="en-US" sz="2000" b="1" dirty="0">
              <a:latin typeface="Calibri" panose="020F0502020204030204" pitchFamily="34" charset="0"/>
              <a:ea typeface="楷体" panose="02010609060101010101" pitchFamily="49" charset="-122"/>
            </a:endParaRPr>
          </a:p>
          <a:p>
            <a:pPr lvl="0" eaLnBrk="1" hangingPunct="1">
              <a:lnSpc>
                <a:spcPct val="90000"/>
              </a:lnSpc>
              <a:spcBef>
                <a:spcPct val="20000"/>
              </a:spcBef>
              <a:buChar char="•"/>
            </a:pPr>
            <a:endParaRPr lang="zh-CN" altLang="en-US" sz="2000" b="1" dirty="0">
              <a:latin typeface="Calibri" panose="020F0502020204030204" pitchFamily="34" charset="0"/>
              <a:ea typeface="楷体" panose="02010609060101010101" pitchFamily="49" charset="-122"/>
            </a:endParaRPr>
          </a:p>
        </p:txBody>
      </p:sp>
      <p:sp>
        <p:nvSpPr>
          <p:cNvPr id="51214" name="文本框 22"/>
          <p:cNvSpPr txBox="1"/>
          <p:nvPr/>
        </p:nvSpPr>
        <p:spPr>
          <a:xfrm>
            <a:off x="1692275" y="1484313"/>
            <a:ext cx="6911975" cy="701675"/>
          </a:xfrm>
          <a:prstGeom prst="rect">
            <a:avLst/>
          </a:prstGeom>
          <a:noFill/>
          <a:ln w="9525">
            <a:noFill/>
          </a:ln>
        </p:spPr>
        <p:txBody>
          <a:bodyPr>
            <a:spAutoFit/>
          </a:bodyPr>
          <a:p>
            <a:pPr lvl="0" eaLnBrk="1" hangingPunct="1">
              <a:lnSpc>
                <a:spcPct val="90000"/>
              </a:lnSpc>
              <a:spcBef>
                <a:spcPct val="20000"/>
              </a:spcBef>
            </a:pPr>
            <a:r>
              <a:rPr lang="zh-CN" altLang="en-US" sz="2000" b="1" dirty="0">
                <a:latin typeface="Calibri" panose="020F0502020204030204" pitchFamily="34" charset="0"/>
                <a:ea typeface="楷体" panose="02010609060101010101" pitchFamily="49" charset="-122"/>
              </a:rPr>
              <a:t>调整院毕业后医学教育委员会成员（莆院附医教</a:t>
            </a:r>
            <a:r>
              <a:rPr lang="en-US" altLang="zh-CN" sz="2000" b="1">
                <a:latin typeface="Calibri" panose="020F0502020204030204" pitchFamily="34" charset="0"/>
                <a:ea typeface="楷体" panose="02010609060101010101" pitchFamily="49" charset="-122"/>
              </a:rPr>
              <a:t>[2016]2</a:t>
            </a:r>
            <a:r>
              <a:rPr lang="zh-CN" altLang="en-US" sz="2000" b="1" dirty="0">
                <a:latin typeface="Calibri" panose="020F0502020204030204" pitchFamily="34" charset="0"/>
                <a:ea typeface="楷体" panose="02010609060101010101" pitchFamily="49" charset="-122"/>
              </a:rPr>
              <a:t>号）</a:t>
            </a:r>
            <a:endParaRPr lang="zh-CN" altLang="en-US" sz="2000" b="1" dirty="0">
              <a:latin typeface="Calibri" panose="020F0502020204030204" pitchFamily="34" charset="0"/>
              <a:ea typeface="楷体" panose="02010609060101010101" pitchFamily="49" charset="-122"/>
            </a:endParaRPr>
          </a:p>
          <a:p>
            <a:pPr lvl="0" eaLnBrk="1" hangingPunct="1">
              <a:lnSpc>
                <a:spcPct val="90000"/>
              </a:lnSpc>
              <a:spcBef>
                <a:spcPct val="20000"/>
              </a:spcBef>
              <a:buChar char="•"/>
            </a:pPr>
            <a:endParaRPr lang="zh-HK" altLang="en-US" sz="2000" b="1" dirty="0">
              <a:latin typeface="Calibri" panose="020F0502020204030204" pitchFamily="34" charset="0"/>
              <a:ea typeface="楷体" panose="02010609060101010101" pitchFamily="49" charset="-122"/>
            </a:endParaRPr>
          </a:p>
        </p:txBody>
      </p:sp>
      <p:sp>
        <p:nvSpPr>
          <p:cNvPr id="51215" name="矩形 51214"/>
          <p:cNvSpPr/>
          <p:nvPr/>
        </p:nvSpPr>
        <p:spPr>
          <a:xfrm>
            <a:off x="323850" y="476250"/>
            <a:ext cx="704850" cy="579438"/>
          </a:xfrm>
          <a:prstGeom prst="rect">
            <a:avLst/>
          </a:prstGeom>
          <a:noFill/>
          <a:ln w="9525">
            <a:noFill/>
          </a:ln>
        </p:spPr>
        <p:txBody>
          <a:bodyPr wrap="none" anchor="t">
            <a:spAutoFit/>
          </a:bodyPr>
          <a:p>
            <a:pPr lvl="0"/>
            <a:r>
              <a:rPr lang="en-US" altLang="zh-CN" sz="3200" b="1">
                <a:solidFill>
                  <a:schemeClr val="bg1"/>
                </a:solidFill>
                <a:latin typeface="Calibri" panose="020F0502020204030204" pitchFamily="34" charset="0"/>
                <a:ea typeface="宋体" panose="02010600030101010101" pitchFamily="2" charset="-122"/>
              </a:rPr>
              <a:t>1.1</a:t>
            </a:r>
            <a:endParaRPr lang="zh-CN" altLang="en-US" sz="3200" b="1" dirty="0">
              <a:solidFill>
                <a:schemeClr val="bg1"/>
              </a:solidFill>
              <a:latin typeface="Calibri" panose="020F0502020204030204" pitchFamily="34" charset="0"/>
              <a:ea typeface="宋体" panose="02010600030101010101" pitchFamily="2" charset="-122"/>
            </a:endParaRPr>
          </a:p>
        </p:txBody>
      </p:sp>
      <p:sp>
        <p:nvSpPr>
          <p:cNvPr id="51216" name="文本框 51215"/>
          <p:cNvSpPr txBox="1"/>
          <p:nvPr/>
        </p:nvSpPr>
        <p:spPr>
          <a:xfrm>
            <a:off x="1692275" y="476250"/>
            <a:ext cx="6335713" cy="519113"/>
          </a:xfrm>
          <a:prstGeom prst="rect">
            <a:avLst/>
          </a:prstGeom>
          <a:noFill/>
          <a:ln w="9525">
            <a:noFill/>
          </a:ln>
        </p:spPr>
        <p:txBody>
          <a:bodyPr>
            <a:spAutoFit/>
          </a:bodyPr>
          <a:p>
            <a:pPr lvl="0">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组织管理</a:t>
            </a:r>
            <a:r>
              <a:rPr lang="en-US" altLang="zh-CN" sz="2800" b="1">
                <a:solidFill>
                  <a:srgbClr val="0F6FC6"/>
                </a:solidFill>
                <a:latin typeface="Calibri" panose="020F0502020204030204" pitchFamily="34" charset="0"/>
                <a:ea typeface="微软雅黑" panose="020B0503020204020204" pitchFamily="34" charset="-122"/>
              </a:rPr>
              <a:t>-</a:t>
            </a:r>
            <a:r>
              <a:rPr lang="zh-CN" altLang="en-US" sz="2800" b="1" dirty="0">
                <a:solidFill>
                  <a:srgbClr val="0F6FC6"/>
                </a:solidFill>
                <a:latin typeface="Calibri" panose="020F0502020204030204" pitchFamily="34" charset="0"/>
                <a:ea typeface="微软雅黑" panose="020B0503020204020204" pitchFamily="34" charset="-122"/>
              </a:rPr>
              <a:t>保证培训工作持续开展</a:t>
            </a:r>
            <a:endParaRPr lang="zh-CN" altLang="en-US" sz="2800" b="1" dirty="0">
              <a:solidFill>
                <a:srgbClr val="0F6FC6"/>
              </a:solidFill>
              <a:latin typeface="Calibri" panose="020F0502020204030204" pitchFamily="34" charset="0"/>
              <a:ea typeface="微软雅黑" panose="020B0503020204020204" pitchFamily="34" charset="-122"/>
            </a:endParaRPr>
          </a:p>
        </p:txBody>
      </p:sp>
      <p:sp>
        <p:nvSpPr>
          <p:cNvPr id="51236" name="椭圆 2"/>
          <p:cNvSpPr/>
          <p:nvPr/>
        </p:nvSpPr>
        <p:spPr>
          <a:xfrm>
            <a:off x="179388" y="3213100"/>
            <a:ext cx="936625" cy="1152525"/>
          </a:xfrm>
          <a:prstGeom prst="ellipse">
            <a:avLst/>
          </a:prstGeom>
          <a:solidFill>
            <a:schemeClr val="accent1"/>
          </a:solidFill>
          <a:ln w="12700">
            <a:noFill/>
          </a:ln>
        </p:spPr>
        <p:txBody>
          <a:bodyPr anchor="ctr"/>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37" name="任意多边形 3"/>
          <p:cNvSpPr/>
          <p:nvPr/>
        </p:nvSpPr>
        <p:spPr>
          <a:xfrm>
            <a:off x="323850" y="3429000"/>
            <a:ext cx="719138" cy="647700"/>
          </a:xfrm>
          <a:custGeom>
            <a:avLst/>
            <a:gdLst/>
            <a:ahLst/>
            <a:cxnLst>
              <a:cxn ang="0">
                <a:pos x="340187" y="867542"/>
              </a:cxn>
              <a:cxn ang="0">
                <a:pos x="372930" y="883885"/>
              </a:cxn>
              <a:cxn ang="0">
                <a:pos x="436940" y="957229"/>
              </a:cxn>
              <a:cxn ang="0">
                <a:pos x="475345" y="925340"/>
              </a:cxn>
              <a:cxn ang="0">
                <a:pos x="525568" y="923214"/>
              </a:cxn>
              <a:cxn ang="0">
                <a:pos x="553141" y="942347"/>
              </a:cxn>
              <a:cxn ang="0">
                <a:pos x="530492" y="1018880"/>
              </a:cxn>
              <a:cxn ang="0">
                <a:pos x="527537" y="1018880"/>
              </a:cxn>
              <a:cxn ang="0">
                <a:pos x="479284" y="1024195"/>
              </a:cxn>
              <a:cxn ang="0">
                <a:pos x="459589" y="1041202"/>
              </a:cxn>
              <a:cxn ang="0">
                <a:pos x="402473" y="1035887"/>
              </a:cxn>
              <a:cxn ang="0">
                <a:pos x="352251" y="978488"/>
              </a:cxn>
              <a:cxn ang="0">
                <a:pos x="327632" y="1028446"/>
              </a:cxn>
              <a:cxn ang="0">
                <a:pos x="286272" y="1050768"/>
              </a:cxn>
              <a:cxn ang="0">
                <a:pos x="259683" y="995495"/>
              </a:cxn>
              <a:cxn ang="0">
                <a:pos x="311876" y="887074"/>
              </a:cxn>
              <a:cxn ang="0">
                <a:pos x="340187" y="867542"/>
              </a:cxn>
              <a:cxn ang="0">
                <a:pos x="274255" y="687365"/>
              </a:cxn>
              <a:cxn ang="0">
                <a:pos x="442866" y="687365"/>
              </a:cxn>
              <a:cxn ang="0">
                <a:pos x="664723" y="687365"/>
              </a:cxn>
              <a:cxn ang="0">
                <a:pos x="684444" y="687365"/>
              </a:cxn>
              <a:cxn ang="0">
                <a:pos x="632184" y="772299"/>
              </a:cxn>
              <a:cxn ang="0">
                <a:pos x="621338" y="776545"/>
              </a:cxn>
              <a:cxn ang="0">
                <a:pos x="270311" y="777607"/>
              </a:cxn>
              <a:cxn ang="0">
                <a:pos x="256506" y="760620"/>
              </a:cxn>
              <a:cxn ang="0">
                <a:pos x="255520" y="706475"/>
              </a:cxn>
              <a:cxn ang="0">
                <a:pos x="274255" y="687365"/>
              </a:cxn>
              <a:cxn ang="0">
                <a:pos x="278054" y="504636"/>
              </a:cxn>
              <a:cxn ang="0">
                <a:pos x="509846" y="504636"/>
              </a:cxn>
              <a:cxn ang="0">
                <a:pos x="745584" y="504636"/>
              </a:cxn>
              <a:cxn ang="0">
                <a:pos x="765311" y="524845"/>
              </a:cxn>
              <a:cxn ang="0">
                <a:pos x="765311" y="556753"/>
              </a:cxn>
              <a:cxn ang="0">
                <a:pos x="730789" y="593980"/>
              </a:cxn>
              <a:cxn ang="0">
                <a:pos x="279040" y="593980"/>
              </a:cxn>
              <a:cxn ang="0">
                <a:pos x="256354" y="569517"/>
              </a:cxn>
              <a:cxn ang="0">
                <a:pos x="256354" y="528036"/>
              </a:cxn>
              <a:cxn ang="0">
                <a:pos x="278054" y="504636"/>
              </a:cxn>
              <a:cxn ang="0">
                <a:pos x="942895" y="453454"/>
              </a:cxn>
              <a:cxn ang="0">
                <a:pos x="1077938" y="574646"/>
              </a:cxn>
              <a:cxn ang="0">
                <a:pos x="1021752" y="644809"/>
              </a:cxn>
              <a:cxn ang="0">
                <a:pos x="722095" y="974365"/>
              </a:cxn>
              <a:cxn ang="0">
                <a:pos x="635352" y="1042403"/>
              </a:cxn>
              <a:cxn ang="0">
                <a:pos x="601838" y="1048781"/>
              </a:cxn>
              <a:cxn ang="0">
                <a:pos x="600852" y="1012636"/>
              </a:cxn>
              <a:cxn ang="0">
                <a:pos x="659995" y="882940"/>
              </a:cxn>
              <a:cxn ang="0">
                <a:pos x="938952" y="460896"/>
              </a:cxn>
              <a:cxn ang="0">
                <a:pos x="942895" y="453454"/>
              </a:cxn>
              <a:cxn ang="0">
                <a:pos x="1337162" y="323013"/>
              </a:cxn>
              <a:cxn ang="0">
                <a:pos x="1361803" y="358055"/>
              </a:cxn>
              <a:cxn ang="0">
                <a:pos x="1353918" y="373984"/>
              </a:cxn>
              <a:cxn ang="0">
                <a:pos x="1194244" y="594859"/>
              </a:cxn>
              <a:cxn ang="0">
                <a:pos x="1134120" y="664944"/>
              </a:cxn>
              <a:cxn ang="0">
                <a:pos x="1101594" y="682996"/>
              </a:cxn>
              <a:cxn ang="0">
                <a:pos x="1080895" y="677687"/>
              </a:cxn>
              <a:cxn ang="0">
                <a:pos x="1080895" y="652201"/>
              </a:cxn>
              <a:cxn ang="0">
                <a:pos x="1121306" y="596983"/>
              </a:cxn>
              <a:cxn ang="0">
                <a:pos x="1284923" y="375046"/>
              </a:cxn>
              <a:cxn ang="0">
                <a:pos x="1310550" y="334694"/>
              </a:cxn>
              <a:cxn ang="0">
                <a:pos x="1337162" y="323013"/>
              </a:cxn>
              <a:cxn ang="0">
                <a:pos x="525824" y="229421"/>
              </a:cxn>
              <a:cxn ang="0">
                <a:pos x="750528" y="229421"/>
              </a:cxn>
              <a:cxn ang="0">
                <a:pos x="765311" y="245375"/>
              </a:cxn>
              <a:cxn ang="0">
                <a:pos x="765311" y="301747"/>
              </a:cxn>
              <a:cxn ang="0">
                <a:pos x="748557" y="318765"/>
              </a:cxn>
              <a:cxn ang="0">
                <a:pos x="638176" y="318765"/>
              </a:cxn>
              <a:cxn ang="0">
                <a:pos x="528781" y="318765"/>
              </a:cxn>
              <a:cxn ang="0">
                <a:pos x="511041" y="299620"/>
              </a:cxn>
              <a:cxn ang="0">
                <a:pos x="511041" y="246439"/>
              </a:cxn>
              <a:cxn ang="0">
                <a:pos x="525824" y="229421"/>
              </a:cxn>
              <a:cxn ang="0">
                <a:pos x="1243182" y="137949"/>
              </a:cxn>
              <a:cxn ang="0">
                <a:pos x="1281140" y="158257"/>
              </a:cxn>
              <a:cxn ang="0">
                <a:pos x="1306773" y="240018"/>
              </a:cxn>
              <a:cxn ang="0">
                <a:pos x="1285083" y="289925"/>
              </a:cxn>
              <a:cxn ang="0">
                <a:pos x="1114521" y="532023"/>
              </a:cxn>
              <a:cxn ang="0">
                <a:pos x="977480" y="410974"/>
              </a:cxn>
              <a:cxn ang="0">
                <a:pos x="996212" y="385490"/>
              </a:cxn>
              <a:cxn ang="0">
                <a:pos x="1157901" y="187988"/>
              </a:cxn>
              <a:cxn ang="0">
                <a:pos x="1205225" y="148700"/>
              </a:cxn>
              <a:cxn ang="0">
                <a:pos x="1243182" y="137949"/>
              </a:cxn>
              <a:cxn ang="0">
                <a:pos x="326420" y="0"/>
              </a:cxn>
              <a:cxn ang="0">
                <a:pos x="889519" y="0"/>
              </a:cxn>
              <a:cxn ang="0">
                <a:pos x="1021665" y="137059"/>
              </a:cxn>
              <a:cxn ang="0">
                <a:pos x="1020679" y="218870"/>
              </a:cxn>
              <a:cxn ang="0">
                <a:pos x="1013776" y="237995"/>
              </a:cxn>
              <a:cxn ang="0">
                <a:pos x="928966" y="348492"/>
              </a:cxn>
              <a:cxn ang="0">
                <a:pos x="908256" y="380366"/>
              </a:cxn>
              <a:cxn ang="0">
                <a:pos x="895436" y="395241"/>
              </a:cxn>
              <a:cxn ang="0">
                <a:pos x="895436" y="314493"/>
              </a:cxn>
              <a:cxn ang="0">
                <a:pos x="895436" y="161496"/>
              </a:cxn>
              <a:cxn ang="0">
                <a:pos x="870782" y="135997"/>
              </a:cxn>
              <a:cxn ang="0">
                <a:pos x="399396" y="135997"/>
              </a:cxn>
              <a:cxn ang="0">
                <a:pos x="381645" y="135997"/>
              </a:cxn>
              <a:cxn ang="0">
                <a:pos x="381645" y="159371"/>
              </a:cxn>
              <a:cxn ang="0">
                <a:pos x="381645" y="314493"/>
              </a:cxn>
              <a:cxn ang="0">
                <a:pos x="290918" y="410116"/>
              </a:cxn>
              <a:cxn ang="0">
                <a:pos x="142994" y="410116"/>
              </a:cxn>
              <a:cxn ang="0">
                <a:pos x="126229" y="410116"/>
              </a:cxn>
              <a:cxn ang="0">
                <a:pos x="126229" y="429240"/>
              </a:cxn>
              <a:cxn ang="0">
                <a:pos x="126229" y="1117724"/>
              </a:cxn>
              <a:cxn ang="0">
                <a:pos x="150883" y="1145348"/>
              </a:cxn>
              <a:cxn ang="0">
                <a:pos x="869796" y="1145348"/>
              </a:cxn>
              <a:cxn ang="0">
                <a:pos x="895436" y="1117724"/>
              </a:cxn>
              <a:cxn ang="0">
                <a:pos x="895436" y="923291"/>
              </a:cxn>
              <a:cxn ang="0">
                <a:pos x="901353" y="904166"/>
              </a:cxn>
              <a:cxn ang="0">
                <a:pos x="1013776" y="774545"/>
              </a:cxn>
              <a:cxn ang="0">
                <a:pos x="1020679" y="769232"/>
              </a:cxn>
              <a:cxn ang="0">
                <a:pos x="1021665" y="784107"/>
              </a:cxn>
              <a:cxn ang="0">
                <a:pos x="1021665" y="1135786"/>
              </a:cxn>
              <a:cxn ang="0">
                <a:pos x="886561" y="1281345"/>
              </a:cxn>
              <a:cxn ang="0">
                <a:pos x="131160" y="1281345"/>
              </a:cxn>
              <a:cxn ang="0">
                <a:pos x="0" y="1140036"/>
              </a:cxn>
              <a:cxn ang="0">
                <a:pos x="0" y="335742"/>
              </a:cxn>
              <a:cxn ang="0">
                <a:pos x="18737" y="283681"/>
              </a:cxn>
              <a:cxn ang="0">
                <a:pos x="261333" y="28687"/>
              </a:cxn>
              <a:cxn ang="0">
                <a:pos x="326420" y="0"/>
              </a:cxn>
            </a:cxnLst>
            <a:pathLst>
              <a:path w="1361803" h="1281345">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rgbClr val="FFFFFF">
              <a:alpha val="100000"/>
            </a:srgbClr>
          </a:solidFill>
          <a:ln w="9525">
            <a:noFill/>
          </a:ln>
        </p:spPr>
        <p:txBody>
          <a:bodyPr/>
          <a:p>
            <a:endParaRPr lang="zh-CN" altLang="en-US"/>
          </a:p>
        </p:txBody>
      </p:sp>
      <p:sp>
        <p:nvSpPr>
          <p:cNvPr id="51239" name="椭圆 16"/>
          <p:cNvSpPr/>
          <p:nvPr/>
        </p:nvSpPr>
        <p:spPr>
          <a:xfrm>
            <a:off x="1331913" y="1557338"/>
            <a:ext cx="217487" cy="217487"/>
          </a:xfrm>
          <a:prstGeom prst="ellipse">
            <a:avLst/>
          </a:prstGeom>
          <a:solidFill>
            <a:schemeClr val="accent1"/>
          </a:solidFill>
          <a:ln w="12700">
            <a:noFill/>
          </a:ln>
        </p:spPr>
        <p:txBody>
          <a:bodyPr anchor="ctr"/>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40" name="椭圆 16"/>
          <p:cNvSpPr/>
          <p:nvPr/>
        </p:nvSpPr>
        <p:spPr>
          <a:xfrm>
            <a:off x="1258888" y="3860800"/>
            <a:ext cx="217487" cy="217488"/>
          </a:xfrm>
          <a:prstGeom prst="ellipse">
            <a:avLst/>
          </a:prstGeom>
          <a:solidFill>
            <a:schemeClr val="accent1"/>
          </a:solidFill>
          <a:ln w="12700">
            <a:noFill/>
          </a:ln>
        </p:spPr>
        <p:txBody>
          <a:bodyPr anchor="ctr"/>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42" name="椭圆 16"/>
          <p:cNvSpPr/>
          <p:nvPr/>
        </p:nvSpPr>
        <p:spPr>
          <a:xfrm>
            <a:off x="1258888" y="4941888"/>
            <a:ext cx="217487" cy="217487"/>
          </a:xfrm>
          <a:prstGeom prst="ellipse">
            <a:avLst/>
          </a:prstGeom>
          <a:solidFill>
            <a:schemeClr val="accent1"/>
          </a:solidFill>
          <a:ln w="12700">
            <a:noFill/>
          </a:ln>
        </p:spPr>
        <p:txBody>
          <a:bodyPr anchor="ctr"/>
          <a:p>
            <a:pPr lvl="0" algn="ctr" eaLnBrk="1" hangingPunct="1"/>
            <a:endParaRPr lang="zh-HK" altLang="en-US" sz="1800" b="0" dirty="0">
              <a:solidFill>
                <a:srgbClr val="FFFFFF"/>
              </a:solidFill>
              <a:latin typeface="Calibri" panose="020F0502020204030204" pitchFamily="34" charset="0"/>
              <a:ea typeface="PMingLiU" panose="02020500000000000000" pitchFamily="18" charset="-120"/>
            </a:endParaRPr>
          </a:p>
        </p:txBody>
      </p:sp>
      <p:sp>
        <p:nvSpPr>
          <p:cNvPr id="51243" name="矩形 51242"/>
          <p:cNvSpPr/>
          <p:nvPr/>
        </p:nvSpPr>
        <p:spPr>
          <a:xfrm>
            <a:off x="1763713" y="4868863"/>
            <a:ext cx="3506787" cy="366712"/>
          </a:xfrm>
          <a:prstGeom prst="rect">
            <a:avLst/>
          </a:prstGeom>
          <a:noFill/>
          <a:ln w="9525">
            <a:noFill/>
          </a:ln>
        </p:spPr>
        <p:txBody>
          <a:bodyPr wrap="none" anchor="t">
            <a:spAutoFit/>
          </a:bodyPr>
          <a:p>
            <a:pPr lvl="0" eaLnBrk="1" hangingPunct="1">
              <a:lnSpc>
                <a:spcPct val="90000"/>
              </a:lnSpc>
              <a:spcBef>
                <a:spcPct val="20000"/>
              </a:spcBef>
            </a:pPr>
            <a:r>
              <a:rPr lang="zh-CN" altLang="en-US" sz="2000" b="1" dirty="0">
                <a:latin typeface="Calibri" panose="020F0502020204030204" pitchFamily="34" charset="0"/>
                <a:ea typeface="楷体" panose="02010609060101010101" pitchFamily="49" charset="-122"/>
              </a:rPr>
              <a:t>建立和完善住院医师相关制度</a:t>
            </a:r>
            <a:endParaRPr lang="zh-CN" altLang="en-US" sz="2000" b="1" dirty="0">
              <a:latin typeface="Calibri" panose="020F0502020204030204" pitchFamily="34" charset="0"/>
              <a:ea typeface="楷体" panose="02010609060101010101" pitchFamily="49" charset="-122"/>
            </a:endParaRPr>
          </a:p>
        </p:txBody>
      </p:sp>
      <p:sp>
        <p:nvSpPr>
          <p:cNvPr id="51244" name="矩形 51243"/>
          <p:cNvSpPr/>
          <p:nvPr/>
        </p:nvSpPr>
        <p:spPr>
          <a:xfrm>
            <a:off x="0" y="5949950"/>
            <a:ext cx="14098588" cy="366713"/>
          </a:xfrm>
          <a:prstGeom prst="rect">
            <a:avLst/>
          </a:prstGeom>
          <a:noFill/>
          <a:ln w="9525">
            <a:noFill/>
          </a:ln>
        </p:spPr>
        <p:txBody>
          <a:bodyPr>
            <a:spAutoFit/>
          </a:bodyPr>
          <a:p>
            <a:pPr lvl="0" eaLnBrk="1" hangingPunct="1">
              <a:lnSpc>
                <a:spcPct val="90000"/>
              </a:lnSpc>
              <a:spcBef>
                <a:spcPct val="20000"/>
              </a:spcBef>
              <a:buChar char="•"/>
            </a:pPr>
            <a:r>
              <a:rPr lang="zh-CN" altLang="en-US" sz="2000" b="1" dirty="0">
                <a:solidFill>
                  <a:srgbClr val="FF0000"/>
                </a:solidFill>
                <a:latin typeface="微软雅黑" panose="020B0503020204020204" pitchFamily="34" charset="-122"/>
                <a:ea typeface="微软雅黑" panose="020B0503020204020204" pitchFamily="34" charset="-122"/>
              </a:rPr>
              <a:t>有效的组织管理</a:t>
            </a:r>
            <a:r>
              <a:rPr lang="en-US" altLang="zh-CN" sz="2000" b="1">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明确主体责任</a:t>
            </a:r>
            <a:r>
              <a:rPr lang="en-US" altLang="zh-CN" sz="2000" b="1">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住院医日常工作和基地评审成功的开端和基础</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p:nvPr/>
        </p:nvCxnSpPr>
        <p:spPr>
          <a:xfrm>
            <a:off x="1403350" y="1628775"/>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258888" y="3716338"/>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95513" y="1628775"/>
            <a:ext cx="0" cy="2736850"/>
          </a:xfrm>
          <a:prstGeom prst="line">
            <a:avLst/>
          </a:prstGeom>
          <a:ln w="3175">
            <a:solidFill>
              <a:srgbClr val="EAEAEA"/>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11188" y="2133600"/>
            <a:ext cx="1212850" cy="6477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eaLnBrk="1" hangingPunct="1"/>
            <a:r>
              <a:rPr lang="en-US" altLang="zh-CN" b="0">
                <a:solidFill>
                  <a:srgbClr val="FFFFFF"/>
                </a:solidFill>
                <a:latin typeface="微软雅黑" panose="020B0503020204020204" pitchFamily="34" charset="-122"/>
                <a:ea typeface="微软雅黑" panose="020B0503020204020204" pitchFamily="34" charset="-122"/>
              </a:rPr>
              <a:t>1.2.1</a:t>
            </a:r>
            <a:endParaRPr lang="en-US" altLang="zh-CN" b="0">
              <a:solidFill>
                <a:srgbClr val="FFFFFF"/>
              </a:solidFill>
              <a:latin typeface="微软雅黑" panose="020B0503020204020204" pitchFamily="34" charset="-122"/>
              <a:ea typeface="微软雅黑" panose="020B0503020204020204" pitchFamily="34" charset="-122"/>
            </a:endParaRPr>
          </a:p>
        </p:txBody>
      </p:sp>
      <p:sp>
        <p:nvSpPr>
          <p:cNvPr id="75782" name="文本框 11"/>
          <p:cNvSpPr txBox="1"/>
          <p:nvPr/>
        </p:nvSpPr>
        <p:spPr>
          <a:xfrm>
            <a:off x="3419475" y="1773238"/>
            <a:ext cx="2736850" cy="576262"/>
          </a:xfrm>
          <a:prstGeom prst="rect">
            <a:avLst/>
          </a:prstGeom>
          <a:noFill/>
          <a:ln w="9525">
            <a:noFill/>
          </a:ln>
        </p:spPr>
        <p:txBody>
          <a:bodyPr/>
          <a:p>
            <a:pPr marL="342900" lvl="0" indent="-342900" eaLnBrk="1" hangingPunct="1">
              <a:lnSpc>
                <a:spcPct val="150000"/>
              </a:lnSpc>
              <a:spcBef>
                <a:spcPts val="600"/>
              </a:spcBef>
              <a:buClr>
                <a:srgbClr val="515151"/>
              </a:buClr>
              <a:buSzPct val="80000"/>
              <a:buFont typeface="Calibri Light" pitchFamily="34" charset="0"/>
              <a:buAutoNum type="arabicPeriod"/>
            </a:pPr>
            <a:endParaRPr lang="zh-CN" altLang="en-US" sz="1600" b="0" dirty="0">
              <a:solidFill>
                <a:srgbClr val="515151"/>
              </a:solidFill>
              <a:latin typeface="微软雅黑" panose="020B0503020204020204" pitchFamily="34" charset="-122"/>
              <a:ea typeface="微软雅黑" panose="020B0503020204020204" pitchFamily="34" charset="-122"/>
            </a:endParaRPr>
          </a:p>
        </p:txBody>
      </p:sp>
      <p:cxnSp>
        <p:nvCxnSpPr>
          <p:cNvPr id="2" name="直接连接符 7"/>
          <p:cNvCxnSpPr/>
          <p:nvPr/>
        </p:nvCxnSpPr>
        <p:spPr>
          <a:xfrm>
            <a:off x="2195513" y="4121150"/>
            <a:ext cx="0" cy="2736850"/>
          </a:xfrm>
          <a:prstGeom prst="line">
            <a:avLst/>
          </a:prstGeom>
          <a:ln w="3175">
            <a:solidFill>
              <a:srgbClr val="EAEAEA"/>
            </a:solidFill>
          </a:ln>
        </p:spPr>
        <p:style>
          <a:lnRef idx="1">
            <a:schemeClr val="accent1"/>
          </a:lnRef>
          <a:fillRef idx="0">
            <a:schemeClr val="accent1"/>
          </a:fillRef>
          <a:effectRef idx="0">
            <a:schemeClr val="accent1"/>
          </a:effectRef>
          <a:fontRef idx="minor">
            <a:schemeClr val="tx1"/>
          </a:fontRef>
        </p:style>
      </p:cxnSp>
      <p:sp>
        <p:nvSpPr>
          <p:cNvPr id="75786" name="矩形 75785"/>
          <p:cNvSpPr/>
          <p:nvPr/>
        </p:nvSpPr>
        <p:spPr>
          <a:xfrm>
            <a:off x="2124075" y="1844675"/>
            <a:ext cx="5976938" cy="1739900"/>
          </a:xfrm>
          <a:prstGeom prst="rect">
            <a:avLst/>
          </a:prstGeom>
          <a:noFill/>
          <a:ln w="9525">
            <a:noFill/>
          </a:ln>
        </p:spPr>
        <p:txBody>
          <a:bodyPr>
            <a:spAutoFit/>
          </a:bodyPr>
          <a:p>
            <a:pPr marL="342900" lvl="0" indent="-342900"/>
            <a:r>
              <a:rPr lang="zh-CN" altLang="en-US" sz="1800" b="1" dirty="0">
                <a:latin typeface="楷体" panose="02010609060101010101" pitchFamily="49" charset="-122"/>
                <a:ea typeface="楷体" panose="02010609060101010101" pitchFamily="49" charset="-122"/>
              </a:rPr>
              <a:t>卫计委</a:t>
            </a:r>
            <a:endParaRPr lang="zh-CN" altLang="en-US" sz="1800" b="1" dirty="0">
              <a:latin typeface="楷体" panose="02010609060101010101" pitchFamily="49" charset="-122"/>
              <a:ea typeface="楷体" panose="02010609060101010101" pitchFamily="49" charset="-122"/>
            </a:endParaRPr>
          </a:p>
          <a:p>
            <a:pPr marL="800100" lvl="1" indent="-34290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福建省住院医师规范化培训实施细则 </a:t>
            </a:r>
            <a:r>
              <a:rPr lang="en-US" altLang="zh-CN" sz="1800" b="0">
                <a:latin typeface="楷体" panose="02010609060101010101" pitchFamily="49" charset="-122"/>
                <a:ea typeface="楷体" panose="02010609060101010101" pitchFamily="49" charset="-122"/>
              </a:rPr>
              <a:t>》</a:t>
            </a:r>
            <a:endParaRPr lang="en-US" altLang="zh-CN" sz="1800" b="0">
              <a:latin typeface="楷体" panose="02010609060101010101" pitchFamily="49" charset="-122"/>
              <a:ea typeface="楷体" panose="02010609060101010101" pitchFamily="49" charset="-122"/>
            </a:endParaRPr>
          </a:p>
          <a:p>
            <a:pPr marL="800100" lvl="1" indent="-34290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临床住院医师规范化培训合格证书颁发管理办法</a:t>
            </a:r>
            <a:r>
              <a:rPr lang="en-US" altLang="zh-CN" sz="1800" b="0">
                <a:latin typeface="楷体" panose="02010609060101010101" pitchFamily="49" charset="-122"/>
                <a:ea typeface="楷体" panose="02010609060101010101" pitchFamily="49" charset="-122"/>
              </a:rPr>
              <a:t>》</a:t>
            </a:r>
            <a:endParaRPr lang="en-US" altLang="zh-CN" sz="1800" b="0">
              <a:latin typeface="楷体" panose="02010609060101010101" pitchFamily="49" charset="-122"/>
              <a:ea typeface="楷体" panose="02010609060101010101" pitchFamily="49" charset="-122"/>
            </a:endParaRPr>
          </a:p>
          <a:p>
            <a:pPr marL="342900" lvl="0" indent="-342900"/>
            <a:r>
              <a:rPr lang="en-US" altLang="zh-CN" sz="1800" b="0">
                <a:latin typeface="楷体" panose="02010609060101010101" pitchFamily="49" charset="-122"/>
                <a:ea typeface="楷体" panose="02010609060101010101" pitchFamily="49" charset="-122"/>
              </a:rPr>
              <a:t>    《</a:t>
            </a:r>
            <a:r>
              <a:rPr lang="zh-CN" altLang="en-US" sz="1800" b="0" dirty="0">
                <a:latin typeface="楷体" panose="02010609060101010101" pitchFamily="49" charset="-122"/>
                <a:ea typeface="楷体" panose="02010609060101010101" pitchFamily="49" charset="-122"/>
              </a:rPr>
              <a:t>福建省住院医师规范化培训标准</a:t>
            </a:r>
            <a:r>
              <a:rPr lang="en-US" altLang="zh-CN" sz="1800" b="0">
                <a:latin typeface="楷体" panose="02010609060101010101" pitchFamily="49" charset="-122"/>
                <a:ea typeface="楷体" panose="02010609060101010101" pitchFamily="49" charset="-122"/>
              </a:rPr>
              <a:t>》</a:t>
            </a:r>
            <a:endParaRPr lang="en-US" altLang="zh-CN" sz="1800" b="0">
              <a:latin typeface="楷体" panose="02010609060101010101" pitchFamily="49" charset="-122"/>
              <a:ea typeface="楷体" panose="02010609060101010101" pitchFamily="49" charset="-122"/>
            </a:endParaRPr>
          </a:p>
          <a:p>
            <a:pPr marL="800100" lvl="1" indent="-34290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福建省住院医师规范化培训实施方案</a:t>
            </a:r>
            <a:r>
              <a:rPr lang="en-US" altLang="zh-CN" sz="1800" b="0">
                <a:latin typeface="楷体" panose="02010609060101010101" pitchFamily="49" charset="-122"/>
                <a:ea typeface="楷体" panose="02010609060101010101" pitchFamily="49" charset="-122"/>
              </a:rPr>
              <a:t>》</a:t>
            </a:r>
            <a:endParaRPr lang="zh-CN" altLang="en-US" sz="1800" b="0" dirty="0">
              <a:latin typeface="楷体" panose="02010609060101010101" pitchFamily="49" charset="-122"/>
              <a:ea typeface="楷体" panose="02010609060101010101" pitchFamily="49" charset="-122"/>
            </a:endParaRPr>
          </a:p>
          <a:p>
            <a:pPr marL="342900" lvl="0" indent="-342900"/>
            <a:endParaRPr lang="zh-CN" altLang="en-US" sz="1800" b="0" dirty="0">
              <a:latin typeface="楷体" panose="02010609060101010101" pitchFamily="49" charset="-122"/>
              <a:ea typeface="楷体" panose="02010609060101010101" pitchFamily="49" charset="-122"/>
            </a:endParaRPr>
          </a:p>
        </p:txBody>
      </p:sp>
      <p:sp>
        <p:nvSpPr>
          <p:cNvPr id="75787" name="矩形 75786"/>
          <p:cNvSpPr/>
          <p:nvPr/>
        </p:nvSpPr>
        <p:spPr>
          <a:xfrm>
            <a:off x="2195513" y="3789363"/>
            <a:ext cx="6948487" cy="2838450"/>
          </a:xfrm>
          <a:prstGeom prst="rect">
            <a:avLst/>
          </a:prstGeom>
          <a:noFill/>
          <a:ln w="9525">
            <a:noFill/>
          </a:ln>
        </p:spPr>
        <p:txBody>
          <a:bodyPr>
            <a:spAutoFit/>
          </a:bodyPr>
          <a:p>
            <a:pPr lvl="0"/>
            <a:r>
              <a:rPr lang="zh-CN" altLang="en-US" sz="1800" b="1" dirty="0">
                <a:latin typeface="楷体" panose="02010609060101010101" pitchFamily="49" charset="-122"/>
                <a:ea typeface="楷体" panose="02010609060101010101" pitchFamily="49" charset="-122"/>
              </a:rPr>
              <a:t>医院制度</a:t>
            </a:r>
            <a:r>
              <a:rPr lang="en-US" altLang="zh-CN" sz="1800" b="1">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修订</a:t>
            </a:r>
            <a:r>
              <a:rPr lang="en-US" altLang="zh-CN" sz="1800" b="1">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莆田学院附属医院培训对象管理制度（修订）</a:t>
            </a:r>
            <a:r>
              <a:rPr lang="en-US" altLang="zh-CN" sz="1800" b="1">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等</a:t>
            </a:r>
            <a:r>
              <a:rPr lang="en-US" altLang="zh-CN" sz="1800" b="1">
                <a:latin typeface="楷体" panose="02010609060101010101" pitchFamily="49" charset="-122"/>
                <a:ea typeface="楷体" panose="02010609060101010101" pitchFamily="49" charset="-122"/>
              </a:rPr>
              <a:t>7</a:t>
            </a:r>
            <a:r>
              <a:rPr lang="zh-CN" altLang="en-US" sz="1800" b="1" dirty="0">
                <a:latin typeface="楷体" panose="02010609060101010101" pitchFamily="49" charset="-122"/>
                <a:ea typeface="楷体" panose="02010609060101010101" pitchFamily="49" charset="-122"/>
              </a:rPr>
              <a:t>个相关住院医规培制度 （莆院附医教</a:t>
            </a:r>
            <a:r>
              <a:rPr lang="en-US" altLang="zh-CN" sz="1800" b="1">
                <a:latin typeface="楷体" panose="02010609060101010101" pitchFamily="49" charset="-122"/>
                <a:ea typeface="楷体" panose="02010609060101010101" pitchFamily="49" charset="-122"/>
              </a:rPr>
              <a:t>[2016]4</a:t>
            </a:r>
            <a:r>
              <a:rPr lang="zh-CN" altLang="en-US" sz="1800" b="1" dirty="0">
                <a:latin typeface="楷体" panose="02010609060101010101" pitchFamily="49" charset="-122"/>
                <a:ea typeface="楷体" panose="02010609060101010101" pitchFamily="49" charset="-122"/>
              </a:rPr>
              <a:t>号）</a:t>
            </a:r>
            <a:endParaRPr lang="zh-CN" altLang="en-US" sz="1800" b="1" dirty="0">
              <a:latin typeface="楷体" panose="02010609060101010101" pitchFamily="49" charset="-122"/>
              <a:ea typeface="楷体" panose="02010609060101010101" pitchFamily="49" charset="-122"/>
            </a:endParaRPr>
          </a:p>
          <a:p>
            <a:pPr lvl="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莆田学院附属医院培训对象管理制度（修订）</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endParaRPr lang="zh-CN" altLang="en-US" sz="1800" b="0" dirty="0">
              <a:latin typeface="楷体" panose="02010609060101010101" pitchFamily="49" charset="-122"/>
              <a:ea typeface="楷体" panose="02010609060101010101" pitchFamily="49" charset="-122"/>
            </a:endParaRPr>
          </a:p>
          <a:p>
            <a:pPr lvl="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莆田学院附属医院培训对象考试考核制度（修订）</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endParaRPr lang="zh-CN" altLang="en-US" sz="1800" b="0" dirty="0">
              <a:latin typeface="楷体" panose="02010609060101010101" pitchFamily="49" charset="-122"/>
              <a:ea typeface="楷体" panose="02010609060101010101" pitchFamily="49" charset="-122"/>
            </a:endParaRPr>
          </a:p>
          <a:p>
            <a:pPr lvl="0"/>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莆田学院附属医院住院医师规范化培训对象请销假与考勤管理制度</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修订</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莆田学院附属医院住院医师规范化培训量化考核和奖惩办法（修订）</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莆田学院附属医院住院医师规范化培训师资管理办法 </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试行</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莆田医院附属医院住院医师规范化培训督导制度</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a:t>
            </a:r>
            <a:r>
              <a:rPr lang="en-US" altLang="zh-CN" sz="1800" b="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莆田学院附属医院住院医师规范化培训招生办法</a:t>
            </a:r>
            <a:r>
              <a:rPr lang="en-US" altLang="zh-CN" sz="1800" b="0">
                <a:latin typeface="楷体" panose="02010609060101010101" pitchFamily="49" charset="-122"/>
                <a:ea typeface="楷体" panose="02010609060101010101" pitchFamily="49" charset="-122"/>
              </a:rPr>
              <a:t>》</a:t>
            </a:r>
            <a:endParaRPr lang="zh-CN" altLang="en-US" sz="1800" b="0" dirty="0">
              <a:latin typeface="楷体" panose="02010609060101010101" pitchFamily="49" charset="-122"/>
              <a:ea typeface="楷体" panose="02010609060101010101" pitchFamily="49" charset="-122"/>
            </a:endParaRPr>
          </a:p>
          <a:p>
            <a:pPr lvl="0"/>
            <a:endParaRPr lang="zh-CN" altLang="en-US" sz="1800" b="0" dirty="0">
              <a:latin typeface="楷体" panose="02010609060101010101" pitchFamily="49" charset="-122"/>
              <a:ea typeface="楷体" panose="02010609060101010101" pitchFamily="49" charset="-122"/>
            </a:endParaRPr>
          </a:p>
        </p:txBody>
      </p:sp>
      <p:sp>
        <p:nvSpPr>
          <p:cNvPr id="3" name="矩形 9"/>
          <p:cNvSpPr/>
          <p:nvPr/>
        </p:nvSpPr>
        <p:spPr>
          <a:xfrm>
            <a:off x="611188" y="4437063"/>
            <a:ext cx="1212850" cy="6477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eaLnBrk="1" hangingPunct="1"/>
            <a:r>
              <a:rPr lang="en-US" altLang="zh-CN" b="0">
                <a:solidFill>
                  <a:srgbClr val="FFFFFF"/>
                </a:solidFill>
                <a:latin typeface="微软雅黑" panose="020B0503020204020204" pitchFamily="34" charset="-122"/>
                <a:ea typeface="微软雅黑" panose="020B0503020204020204" pitchFamily="34" charset="-122"/>
              </a:rPr>
              <a:t>1.2.2</a:t>
            </a:r>
            <a:endParaRPr lang="en-US" altLang="zh-CN" b="0">
              <a:solidFill>
                <a:srgbClr val="FFFFFF"/>
              </a:solidFill>
              <a:latin typeface="微软雅黑" panose="020B0503020204020204" pitchFamily="34" charset="-122"/>
              <a:ea typeface="微软雅黑" panose="020B0503020204020204" pitchFamily="34" charset="-122"/>
            </a:endParaRPr>
          </a:p>
        </p:txBody>
      </p:sp>
      <p:sp>
        <p:nvSpPr>
          <p:cNvPr id="75792" name="文本框 75791"/>
          <p:cNvSpPr txBox="1"/>
          <p:nvPr/>
        </p:nvSpPr>
        <p:spPr>
          <a:xfrm>
            <a:off x="1547813" y="476250"/>
            <a:ext cx="7812087" cy="733425"/>
          </a:xfrm>
          <a:prstGeom prst="rect">
            <a:avLst/>
          </a:prstGeom>
          <a:noFill/>
          <a:ln w="9525">
            <a:noFill/>
          </a:ln>
        </p:spPr>
        <p:txBody>
          <a:bodyPr>
            <a:spAutoFit/>
          </a:bodyPr>
          <a:p>
            <a:pPr lvl="0">
              <a:lnSpc>
                <a:spcPct val="150000"/>
              </a:lnSpc>
              <a:spcBef>
                <a:spcPct val="50000"/>
              </a:spcBef>
            </a:pPr>
            <a:r>
              <a:rPr lang="zh-CN" altLang="en-US" sz="2800" b="1" dirty="0">
                <a:solidFill>
                  <a:srgbClr val="0F6FC6"/>
                </a:solidFill>
                <a:latin typeface="Calibri" panose="020F0502020204030204" pitchFamily="34" charset="0"/>
                <a:ea typeface="微软雅黑" panose="020B0503020204020204" pitchFamily="34" charset="-122"/>
              </a:rPr>
              <a:t>制度建设</a:t>
            </a:r>
            <a:r>
              <a:rPr lang="en-US" altLang="zh-CN" sz="2800" b="1">
                <a:solidFill>
                  <a:srgbClr val="0F6FC6"/>
                </a:solidFill>
                <a:latin typeface="Calibri" panose="020F0502020204030204" pitchFamily="34" charset="0"/>
                <a:ea typeface="微软雅黑" panose="020B0503020204020204" pitchFamily="34" charset="-122"/>
              </a:rPr>
              <a:t>-</a:t>
            </a:r>
            <a:r>
              <a:rPr lang="zh-CN" altLang="en-US" sz="2800" b="1" dirty="0">
                <a:solidFill>
                  <a:srgbClr val="0F6FC6"/>
                </a:solidFill>
                <a:latin typeface="Calibri" panose="020F0502020204030204" pitchFamily="34" charset="0"/>
                <a:ea typeface="微软雅黑" panose="020B0503020204020204" pitchFamily="34" charset="-122"/>
              </a:rPr>
              <a:t>改变人管人，建立制度管人机制</a:t>
            </a:r>
            <a:endParaRPr lang="en-US" altLang="zh-CN" sz="2800" b="1">
              <a:solidFill>
                <a:srgbClr val="0F6FC6"/>
              </a:solidFill>
              <a:latin typeface="Calibri" panose="020F0502020204030204" pitchFamily="34" charset="0"/>
              <a:ea typeface="微软雅黑" panose="020B0503020204020204" pitchFamily="34" charset="-122"/>
            </a:endParaRPr>
          </a:p>
        </p:txBody>
      </p:sp>
      <p:sp>
        <p:nvSpPr>
          <p:cNvPr id="75793" name="文本框 75792"/>
          <p:cNvSpPr txBox="1"/>
          <p:nvPr/>
        </p:nvSpPr>
        <p:spPr>
          <a:xfrm>
            <a:off x="179388" y="476250"/>
            <a:ext cx="1008062" cy="579438"/>
          </a:xfrm>
          <a:prstGeom prst="rect">
            <a:avLst/>
          </a:prstGeom>
          <a:noFill/>
          <a:ln w="9525">
            <a:noFill/>
          </a:ln>
        </p:spPr>
        <p:txBody>
          <a:bodyPr>
            <a:spAutoFit/>
          </a:bodyPr>
          <a:p>
            <a:pPr lvl="0">
              <a:spcBef>
                <a:spcPct val="50000"/>
              </a:spcBef>
            </a:pPr>
            <a:r>
              <a:rPr lang="en-US" altLang="zh-CN" sz="3200" b="0">
                <a:solidFill>
                  <a:schemeClr val="bg1"/>
                </a:solidFill>
                <a:latin typeface="Calibri" panose="020F0502020204030204" pitchFamily="34" charset="0"/>
                <a:ea typeface="宋体" panose="02010600030101010101" pitchFamily="2" charset="-122"/>
              </a:rPr>
              <a:t>1.2</a:t>
            </a:r>
            <a:endParaRPr lang="en-US" altLang="zh-CN" sz="3200" b="0">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p:nvPr/>
        </p:nvCxnSpPr>
        <p:spPr>
          <a:xfrm>
            <a:off x="1116013" y="2060575"/>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76375" y="5949950"/>
            <a:ext cx="629920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79613" y="2060575"/>
            <a:ext cx="0" cy="3816350"/>
          </a:xfrm>
          <a:prstGeom prst="line">
            <a:avLst/>
          </a:prstGeom>
          <a:ln w="3175">
            <a:solidFill>
              <a:srgbClr val="EAEAEA"/>
            </a:solidFill>
          </a:ln>
        </p:spPr>
        <p:style>
          <a:lnRef idx="1">
            <a:schemeClr val="accent1"/>
          </a:lnRef>
          <a:fillRef idx="0">
            <a:schemeClr val="accent1"/>
          </a:fillRef>
          <a:effectRef idx="0">
            <a:schemeClr val="accent1"/>
          </a:effectRef>
          <a:fontRef idx="minor">
            <a:schemeClr val="tx1"/>
          </a:fontRef>
        </p:style>
      </p:cxnSp>
      <p:sp>
        <p:nvSpPr>
          <p:cNvPr id="77830" name="文本框 11"/>
          <p:cNvSpPr txBox="1"/>
          <p:nvPr/>
        </p:nvSpPr>
        <p:spPr>
          <a:xfrm>
            <a:off x="2124075" y="2349500"/>
            <a:ext cx="7019925" cy="3025775"/>
          </a:xfrm>
          <a:prstGeom prst="rect">
            <a:avLst/>
          </a:prstGeom>
          <a:noFill/>
          <a:ln w="9525">
            <a:noFill/>
          </a:ln>
        </p:spPr>
        <p:txBody>
          <a:bodyPr/>
          <a:p>
            <a:pPr marL="342900" lvl="0" indent="-342900"/>
            <a:r>
              <a:rPr lang="zh-CN" altLang="en-US" sz="1800" b="0" dirty="0">
                <a:latin typeface="楷体" panose="02010609060101010101" pitchFamily="49" charset="-122"/>
                <a:ea typeface="楷体" panose="02010609060101010101" pitchFamily="49" charset="-122"/>
              </a:rPr>
              <a:t>    </a:t>
            </a:r>
            <a:endParaRPr lang="zh-CN" altLang="en-US" sz="1800" b="0" dirty="0">
              <a:latin typeface="楷体" panose="02010609060101010101" pitchFamily="49" charset="-122"/>
              <a:ea typeface="楷体" panose="02010609060101010101" pitchFamily="49" charset="-122"/>
            </a:endParaRPr>
          </a:p>
          <a:p>
            <a:pPr marL="342900" lvl="0" indent="-342900"/>
            <a:r>
              <a:rPr lang="zh-CN" altLang="en-US" sz="1600" b="1" dirty="0">
                <a:solidFill>
                  <a:srgbClr val="006699"/>
                </a:solidFill>
                <a:latin typeface="Calibri" panose="020F0502020204030204" pitchFamily="34" charset="0"/>
                <a:ea typeface="宋体" panose="02010600030101010101" pitchFamily="2" charset="-122"/>
              </a:rPr>
              <a:t>⑴</a:t>
            </a:r>
            <a:r>
              <a:rPr lang="zh-CN" altLang="en-US" sz="1600" b="0" dirty="0">
                <a:latin typeface="楷体" panose="02010609060101010101" pitchFamily="49" charset="-122"/>
                <a:ea typeface="楷体" panose="02010609060101010101" pitchFamily="49" charset="-122"/>
              </a:rPr>
              <a:t>大型学术厅可容纳  ？ 人，用于举办各类讲座；</a:t>
            </a:r>
            <a:endParaRPr lang="zh-CN" altLang="en-US" sz="1600" b="0" dirty="0">
              <a:latin typeface="楷体" panose="02010609060101010101" pitchFamily="49" charset="-122"/>
              <a:ea typeface="楷体" panose="02010609060101010101" pitchFamily="49" charset="-122"/>
            </a:endParaRPr>
          </a:p>
          <a:p>
            <a:pPr marL="342900" lvl="0" indent="-342900"/>
            <a:r>
              <a:rPr lang="zh-CN" altLang="en-US" sz="1600" b="0" dirty="0">
                <a:latin typeface="楷体" panose="02010609060101010101" pitchFamily="49" charset="-122"/>
                <a:ea typeface="楷体" panose="02010609060101010101" pitchFamily="49" charset="-122"/>
              </a:rPr>
              <a:t>⑵各科室设视教室，用于科室专题讲座、病历讨论等；</a:t>
            </a:r>
            <a:endParaRPr lang="zh-CN" altLang="en-US" sz="1600" b="0" dirty="0">
              <a:latin typeface="楷体" panose="02010609060101010101" pitchFamily="49" charset="-122"/>
              <a:ea typeface="楷体" panose="02010609060101010101" pitchFamily="49" charset="-122"/>
            </a:endParaRPr>
          </a:p>
          <a:p>
            <a:pPr marL="342900" lvl="0" indent="-342900"/>
            <a:r>
              <a:rPr lang="zh-CN" altLang="en-US" sz="1600" b="0" dirty="0">
                <a:latin typeface="楷体" panose="02010609060101010101" pitchFamily="49" charset="-122"/>
                <a:ea typeface="楷体" panose="02010609060101010101" pitchFamily="49" charset="-122"/>
              </a:rPr>
              <a:t>⑶临床技能训练室有模拟重症监护室、模拟产房、模拟门诊等八间，用于操作培训；</a:t>
            </a:r>
            <a:endParaRPr lang="zh-CN" altLang="en-US" sz="1600" b="0" dirty="0">
              <a:latin typeface="楷体" panose="02010609060101010101" pitchFamily="49" charset="-122"/>
              <a:ea typeface="楷体" panose="02010609060101010101" pitchFamily="49" charset="-122"/>
            </a:endParaRPr>
          </a:p>
          <a:p>
            <a:pPr marL="342900" lvl="0" indent="-342900"/>
            <a:r>
              <a:rPr lang="zh-CN" altLang="en-US" sz="1600" b="0" dirty="0">
                <a:latin typeface="楷体" panose="02010609060101010101" pitchFamily="49" charset="-122"/>
                <a:ea typeface="楷体" panose="02010609060101010101" pitchFamily="49" charset="-122"/>
              </a:rPr>
              <a:t>⑷图书馆藏书专业种类齐全，藏书 </a:t>
            </a:r>
            <a:r>
              <a:rPr lang="zh-CN" altLang="en-US" sz="1600" b="0" dirty="0">
                <a:latin typeface="Calibri" panose="020F0502020204030204" pitchFamily="34" charset="0"/>
                <a:ea typeface="宋体" panose="02010600030101010101" pitchFamily="2" charset="-122"/>
              </a:rPr>
              <a:t>？</a:t>
            </a:r>
            <a:r>
              <a:rPr lang="zh-CN" altLang="en-US" sz="1600" b="0" dirty="0">
                <a:latin typeface="楷体" panose="02010609060101010101" pitchFamily="49" charset="-122"/>
                <a:ea typeface="楷体" panose="02010609060101010101" pitchFamily="49" charset="-122"/>
              </a:rPr>
              <a:t> 万多册，医学杂志</a:t>
            </a:r>
            <a:r>
              <a:rPr lang="zh-CN" altLang="en-US" sz="1600" b="0" dirty="0">
                <a:latin typeface="Calibri" panose="020F0502020204030204" pitchFamily="34" charset="0"/>
                <a:ea typeface="宋体" panose="02010600030101010101" pitchFamily="2" charset="-122"/>
              </a:rPr>
              <a:t>？</a:t>
            </a:r>
            <a:r>
              <a:rPr lang="zh-CN" altLang="en-US" sz="1600" b="0" dirty="0">
                <a:latin typeface="楷体" panose="02010609060101010101" pitchFamily="49" charset="-122"/>
                <a:ea typeface="楷体" panose="02010609060101010101" pitchFamily="49" charset="-122"/>
              </a:rPr>
              <a:t> 多种，购买知网检索通道，满足住院医师接受培训所需的专业知识查询，有获取专业信息的网络渠道；</a:t>
            </a:r>
            <a:endParaRPr lang="zh-CN" altLang="en-US" sz="1600" b="0" dirty="0">
              <a:latin typeface="楷体" panose="02010609060101010101" pitchFamily="49" charset="-122"/>
              <a:ea typeface="楷体" panose="02010609060101010101" pitchFamily="49" charset="-122"/>
            </a:endParaRPr>
          </a:p>
        </p:txBody>
      </p:sp>
      <p:sp>
        <p:nvSpPr>
          <p:cNvPr id="77833" name="矩形 77832"/>
          <p:cNvSpPr/>
          <p:nvPr/>
        </p:nvSpPr>
        <p:spPr>
          <a:xfrm>
            <a:off x="395288" y="406400"/>
            <a:ext cx="763587" cy="641350"/>
          </a:xfrm>
          <a:prstGeom prst="rect">
            <a:avLst/>
          </a:prstGeom>
          <a:noFill/>
          <a:ln w="9525">
            <a:noFill/>
          </a:ln>
        </p:spPr>
        <p:txBody>
          <a:bodyPr wrap="none" anchor="t">
            <a:spAutoFit/>
          </a:bodyPr>
          <a:p>
            <a:pPr lvl="0"/>
            <a:r>
              <a:rPr lang="en-US" altLang="zh-CN" sz="3600" b="0">
                <a:solidFill>
                  <a:schemeClr val="bg1"/>
                </a:solidFill>
                <a:latin typeface="Calibri" panose="020F0502020204030204" pitchFamily="34" charset="0"/>
                <a:ea typeface="宋体" panose="02010600030101010101" pitchFamily="2" charset="-122"/>
              </a:rPr>
              <a:t>1.3</a:t>
            </a:r>
            <a:endParaRPr lang="zh-CN" altLang="en-US" sz="3600" b="0" dirty="0">
              <a:solidFill>
                <a:schemeClr val="bg1"/>
              </a:solidFill>
              <a:latin typeface="Calibri" panose="020F0502020204030204" pitchFamily="34" charset="0"/>
              <a:ea typeface="宋体" panose="02010600030101010101" pitchFamily="2" charset="-122"/>
            </a:endParaRPr>
          </a:p>
        </p:txBody>
      </p:sp>
      <p:sp>
        <p:nvSpPr>
          <p:cNvPr id="77834" name="矩形 77833"/>
          <p:cNvSpPr/>
          <p:nvPr/>
        </p:nvSpPr>
        <p:spPr>
          <a:xfrm>
            <a:off x="1835150" y="404813"/>
            <a:ext cx="2713038" cy="733425"/>
          </a:xfrm>
          <a:prstGeom prst="rect">
            <a:avLst/>
          </a:prstGeom>
          <a:noFill/>
          <a:ln w="9525">
            <a:noFill/>
          </a:ln>
        </p:spPr>
        <p:txBody>
          <a:bodyPr>
            <a:spAutoFit/>
          </a:bodyPr>
          <a:p>
            <a:pPr lvl="0">
              <a:lnSpc>
                <a:spcPct val="150000"/>
              </a:lnSpc>
            </a:pPr>
            <a:r>
              <a:rPr lang="zh-CN" altLang="en-US" sz="2800" b="1" dirty="0">
                <a:solidFill>
                  <a:srgbClr val="0F6FC6"/>
                </a:solidFill>
                <a:latin typeface="Calibri" panose="020F0502020204030204" pitchFamily="34" charset="0"/>
                <a:ea typeface="微软雅黑" panose="020B0503020204020204" pitchFamily="34" charset="-122"/>
              </a:rPr>
              <a:t>加强基础建设</a:t>
            </a:r>
            <a:endParaRPr lang="zh-CN" altLang="en-US" sz="2800" b="1" dirty="0">
              <a:solidFill>
                <a:srgbClr val="0F6FC6"/>
              </a:solidFill>
              <a:latin typeface="Calibri" panose="020F0502020204030204" pitchFamily="34" charset="0"/>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MH" val="20160708224034"/>
  <p:tag name="MH_LIBRARY" val="GRAPHIC"/>
  <p:tag name="MH_TYPE" val="Other"/>
  <p:tag name="MH_ORDER" val="1"/>
</p:tagLst>
</file>

<file path=ppt/tags/tag10.xml><?xml version="1.0" encoding="utf-8"?>
<p:tagLst xmlns:p="http://schemas.openxmlformats.org/presentationml/2006/main">
  <p:tag name="MH" val="20160708224034"/>
  <p:tag name="MH_LIBRARY" val="GRAPHIC"/>
  <p:tag name="MH_TYPE" val="Other"/>
  <p:tag name="MH_ORDER" val="10"/>
</p:tagLst>
</file>

<file path=ppt/tags/tag11.xml><?xml version="1.0" encoding="utf-8"?>
<p:tagLst xmlns:p="http://schemas.openxmlformats.org/presentationml/2006/main">
  <p:tag name="MH" val="20160708224034"/>
  <p:tag name="MH_LIBRARY" val="GRAPHIC"/>
  <p:tag name="MH_TYPE" val="Other"/>
  <p:tag name="MH_ORDER" val="11"/>
</p:tagLst>
</file>

<file path=ppt/tags/tag12.xml><?xml version="1.0" encoding="utf-8"?>
<p:tagLst xmlns:p="http://schemas.openxmlformats.org/presentationml/2006/main">
  <p:tag name="MH" val="20160708224034"/>
  <p:tag name="MH_LIBRARY" val="GRAPHIC"/>
  <p:tag name="MH_TYPE" val="Other"/>
  <p:tag name="MH_ORDER" val="12"/>
</p:tagLst>
</file>

<file path=ppt/tags/tag13.xml><?xml version="1.0" encoding="utf-8"?>
<p:tagLst xmlns:p="http://schemas.openxmlformats.org/presentationml/2006/main">
  <p:tag name="MH" val="20160708224034"/>
  <p:tag name="MH_LIBRARY" val="GRAPHIC"/>
  <p:tag name="MH_TYPE" val="SubTitle"/>
  <p:tag name="MH_ORDER" val="1"/>
</p:tagLst>
</file>

<file path=ppt/tags/tag14.xml><?xml version="1.0" encoding="utf-8"?>
<p:tagLst xmlns:p="http://schemas.openxmlformats.org/presentationml/2006/main">
  <p:tag name="MH" val="20160708224034"/>
  <p:tag name="MH_LIBRARY" val="GRAPHIC"/>
  <p:tag name="MH_TYPE" val="SubTitle"/>
  <p:tag name="MH_ORDER" val="4"/>
</p:tagLst>
</file>

<file path=ppt/tags/tag15.xml><?xml version="1.0" encoding="utf-8"?>
<p:tagLst xmlns:p="http://schemas.openxmlformats.org/presentationml/2006/main">
  <p:tag name="MH" val="20160708224034"/>
  <p:tag name="MH_LIBRARY" val="GRAPHIC"/>
  <p:tag name="MH_TYPE" val="SubTitle"/>
  <p:tag name="MH_ORDER" val="2"/>
</p:tagLst>
</file>

<file path=ppt/tags/tag16.xml><?xml version="1.0" encoding="utf-8"?>
<p:tagLst xmlns:p="http://schemas.openxmlformats.org/presentationml/2006/main">
  <p:tag name="MH" val="20160708224034"/>
  <p:tag name="MH_LIBRARY" val="GRAPHIC"/>
  <p:tag name="MH_TYPE" val="SubTitle"/>
  <p:tag name="MH_ORDER" val="3"/>
</p:tagLst>
</file>

<file path=ppt/tags/tag17.xml><?xml version="1.0" encoding="utf-8"?>
<p:tagLst xmlns:p="http://schemas.openxmlformats.org/presentationml/2006/main">
  <p:tag name="MH" val="20160708224034"/>
  <p:tag name="MH_LIBRARY" val="GRAPHIC"/>
  <p:tag name="MH_TYPE" val="Title"/>
  <p:tag name="MH_ORDER" val="1"/>
</p:tagLst>
</file>

<file path=ppt/tags/tag18.xml><?xml version="1.0" encoding="utf-8"?>
<p:tagLst xmlns:p="http://schemas.openxmlformats.org/presentationml/2006/main">
  <p:tag name="MH" val="20160708224034"/>
  <p:tag name="MH_LIBRARY" val="GRAPHIC"/>
  <p:tag name="MH_TYPE" val="SubTitle"/>
  <p:tag name="MH_ORDER" val="4"/>
</p:tagLst>
</file>

<file path=ppt/tags/tag19.xml><?xml version="1.0" encoding="utf-8"?>
<p:tagLst xmlns:p="http://schemas.openxmlformats.org/presentationml/2006/main">
  <p:tag name="MH" val="20160708233510"/>
  <p:tag name="MH_LIBRARY" val="GRAPHIC"/>
  <p:tag name="MH_TYPE" val="Other"/>
  <p:tag name="MH_ORDER" val="1"/>
</p:tagLst>
</file>

<file path=ppt/tags/tag2.xml><?xml version="1.0" encoding="utf-8"?>
<p:tagLst xmlns:p="http://schemas.openxmlformats.org/presentationml/2006/main">
  <p:tag name="MH" val="20160708224034"/>
  <p:tag name="MH_LIBRARY" val="GRAPHIC"/>
  <p:tag name="MH_TYPE" val="Other"/>
  <p:tag name="MH_ORDER" val="2"/>
</p:tagLst>
</file>

<file path=ppt/tags/tag20.xml><?xml version="1.0" encoding="utf-8"?>
<p:tagLst xmlns:p="http://schemas.openxmlformats.org/presentationml/2006/main">
  <p:tag name="MH" val="20160708233510"/>
  <p:tag name="MH_LIBRARY" val="GRAPHIC"/>
  <p:tag name="MH_TYPE" val="Other"/>
  <p:tag name="MH_ORDER" val="2"/>
</p:tagLst>
</file>

<file path=ppt/tags/tag21.xml><?xml version="1.0" encoding="utf-8"?>
<p:tagLst xmlns:p="http://schemas.openxmlformats.org/presentationml/2006/main">
  <p:tag name="MH" val="20160708233510"/>
  <p:tag name="MH_LIBRARY" val="GRAPHIC"/>
  <p:tag name="MH_TYPE" val="Other"/>
  <p:tag name="MH_ORDER" val="3"/>
</p:tagLst>
</file>

<file path=ppt/tags/tag22.xml><?xml version="1.0" encoding="utf-8"?>
<p:tagLst xmlns:p="http://schemas.openxmlformats.org/presentationml/2006/main">
  <p:tag name="MH" val="20160708233510"/>
  <p:tag name="MH_LIBRARY" val="GRAPHIC"/>
  <p:tag name="MH_TYPE" val="Other"/>
  <p:tag name="MH_ORDER" val="4"/>
</p:tagLst>
</file>

<file path=ppt/tags/tag23.xml><?xml version="1.0" encoding="utf-8"?>
<p:tagLst xmlns:p="http://schemas.openxmlformats.org/presentationml/2006/main">
  <p:tag name="MH" val="20160708233510"/>
  <p:tag name="MH_LIBRARY" val="GRAPHIC"/>
  <p:tag name="MH_TYPE" val="SubTitle"/>
  <p:tag name="MH_ORDER" val="2"/>
</p:tagLst>
</file>

<file path=ppt/tags/tag24.xml><?xml version="1.0" encoding="utf-8"?>
<p:tagLst xmlns:p="http://schemas.openxmlformats.org/presentationml/2006/main">
  <p:tag name="MH" val="20160708233510"/>
  <p:tag name="MH_LIBRARY" val="GRAPHIC"/>
  <p:tag name="MH_TYPE" val="SubTitle"/>
  <p:tag name="MH_ORDER" val="3"/>
</p:tagLst>
</file>

<file path=ppt/tags/tag25.xml><?xml version="1.0" encoding="utf-8"?>
<p:tagLst xmlns:p="http://schemas.openxmlformats.org/presentationml/2006/main">
  <p:tag name="MH" val="20160708233510"/>
  <p:tag name="MH_LIBRARY" val="GRAPHIC"/>
  <p:tag name="MH_TYPE" val="SubTitle"/>
  <p:tag name="MH_ORDER" val="1"/>
</p:tagLst>
</file>

<file path=ppt/tags/tag26.xml><?xml version="1.0" encoding="utf-8"?>
<p:tagLst xmlns:p="http://schemas.openxmlformats.org/presentationml/2006/main">
  <p:tag name="MH" val="20160708233510"/>
  <p:tag name="MH_LIBRARY" val="GRAPHIC"/>
  <p:tag name="MH_TYPE" val="Desc"/>
  <p:tag name="MH_ORDER" val="1"/>
</p:tagLst>
</file>

<file path=ppt/tags/tag27.xml><?xml version="1.0" encoding="utf-8"?>
<p:tagLst xmlns:p="http://schemas.openxmlformats.org/presentationml/2006/main">
  <p:tag name="MH" val="20160708233510"/>
  <p:tag name="MH_LIBRARY" val="GRAPHIC"/>
  <p:tag name="MH_TYPE" val="Other"/>
  <p:tag name="MH_ORDER" val="5"/>
</p:tagLst>
</file>

<file path=ppt/tags/tag28.xml><?xml version="1.0" encoding="utf-8"?>
<p:tagLst xmlns:p="http://schemas.openxmlformats.org/presentationml/2006/main">
  <p:tag name="MH" val="20160708233510"/>
  <p:tag name="MH_LIBRARY" val="GRAPHIC"/>
  <p:tag name="MH_TYPE" val="Other"/>
  <p:tag name="MH_ORDER" val="6"/>
</p:tagLst>
</file>

<file path=ppt/tags/tag29.xml><?xml version="1.0" encoding="utf-8"?>
<p:tagLst xmlns:p="http://schemas.openxmlformats.org/presentationml/2006/main">
  <p:tag name="MH" val="20160708233510"/>
  <p:tag name="MH_LIBRARY" val="GRAPHIC"/>
  <p:tag name="MH_TYPE" val="Other"/>
  <p:tag name="MH_ORDER" val="7"/>
</p:tagLst>
</file>

<file path=ppt/tags/tag3.xml><?xml version="1.0" encoding="utf-8"?>
<p:tagLst xmlns:p="http://schemas.openxmlformats.org/presentationml/2006/main">
  <p:tag name="MH" val="20160708224034"/>
  <p:tag name="MH_LIBRARY" val="GRAPHIC"/>
  <p:tag name="MH_TYPE" val="Other"/>
  <p:tag name="MH_ORDER" val="3"/>
</p:tagLst>
</file>

<file path=ppt/tags/tag30.xml><?xml version="1.0" encoding="utf-8"?>
<p:tagLst xmlns:p="http://schemas.openxmlformats.org/presentationml/2006/main">
  <p:tag name="MH_TYPE" val="#NeiR#"/>
  <p:tag name="MH_NUMBER" val="3"/>
  <p:tag name="MH_CATEGORY" val="#XunHChF#"/>
  <p:tag name="MH_LAYOUT" val="SubTitleDesc"/>
  <p:tag name="MH" val="20160708233510"/>
  <p:tag name="MH_LIBRARY" val="GRAPHIC"/>
</p:tagLst>
</file>

<file path=ppt/tags/tag31.xml><?xml version="1.0" encoding="utf-8"?>
<p:tagLst xmlns:p="http://schemas.openxmlformats.org/presentationml/2006/main">
  <p:tag name="MH" val="20160709094622"/>
  <p:tag name="MH_LIBRARY" val="GRAPHIC"/>
  <p:tag name="MH_TYPE" val="Other"/>
  <p:tag name="MH_ORDER" val="1"/>
</p:tagLst>
</file>

<file path=ppt/tags/tag32.xml><?xml version="1.0" encoding="utf-8"?>
<p:tagLst xmlns:p="http://schemas.openxmlformats.org/presentationml/2006/main">
  <p:tag name="MH" val="20160709094622"/>
  <p:tag name="MH_LIBRARY" val="GRAPHIC"/>
  <p:tag name="MH_TYPE" val="Other"/>
  <p:tag name="MH_ORDER" val="2"/>
</p:tagLst>
</file>

<file path=ppt/tags/tag33.xml><?xml version="1.0" encoding="utf-8"?>
<p:tagLst xmlns:p="http://schemas.openxmlformats.org/presentationml/2006/main">
  <p:tag name="MH" val="20160709094622"/>
  <p:tag name="MH_LIBRARY" val="GRAPHIC"/>
  <p:tag name="MH_TYPE" val="Other"/>
  <p:tag name="MH_ORDER" val="3"/>
</p:tagLst>
</file>

<file path=ppt/tags/tag34.xml><?xml version="1.0" encoding="utf-8"?>
<p:tagLst xmlns:p="http://schemas.openxmlformats.org/presentationml/2006/main">
  <p:tag name="MH" val="20160709094622"/>
  <p:tag name="MH_LIBRARY" val="GRAPHIC"/>
  <p:tag name="MH_TYPE" val="Other"/>
  <p:tag name="MH_ORDER" val="4"/>
</p:tagLst>
</file>

<file path=ppt/tags/tag35.xml><?xml version="1.0" encoding="utf-8"?>
<p:tagLst xmlns:p="http://schemas.openxmlformats.org/presentationml/2006/main">
  <p:tag name="MH" val="20160709094622"/>
  <p:tag name="MH_LIBRARY" val="GRAPHIC"/>
  <p:tag name="MH_TYPE" val="Desc"/>
  <p:tag name="MH_ORDER" val="1"/>
</p:tagLst>
</file>

<file path=ppt/tags/tag36.xml><?xml version="1.0" encoding="utf-8"?>
<p:tagLst xmlns:p="http://schemas.openxmlformats.org/presentationml/2006/main">
  <p:tag name="MH" val="20160709094622"/>
  <p:tag name="MH_LIBRARY" val="GRAPHIC"/>
  <p:tag name="MH_TYPE" val="SubTitle"/>
  <p:tag name="MH_ORDER" val="1"/>
</p:tagLst>
</file>

<file path=ppt/tags/tag37.xml><?xml version="1.0" encoding="utf-8"?>
<p:tagLst xmlns:p="http://schemas.openxmlformats.org/presentationml/2006/main">
  <p:tag name="MH_TYPE" val="#NeiR#"/>
  <p:tag name="MH_NUMBER" val="1"/>
  <p:tag name="MH_CATEGORY" val="#QiTTB#"/>
  <p:tag name="MH_LAYOUT" val="SubTitleDesc"/>
  <p:tag name="MH" val="20160709094622"/>
  <p:tag name="MH_LIBRARY" val="GRAPHIC"/>
</p:tagLst>
</file>

<file path=ppt/tags/tag38.xml><?xml version="1.0" encoding="utf-8"?>
<p:tagLst xmlns:p="http://schemas.openxmlformats.org/presentationml/2006/main">
  <p:tag name="MH" val="20160709094622"/>
  <p:tag name="MH_LIBRARY" val="GRAPHIC"/>
  <p:tag name="MH_TYPE" val="Other"/>
  <p:tag name="MH_ORDER" val="1"/>
</p:tagLst>
</file>

<file path=ppt/tags/tag39.xml><?xml version="1.0" encoding="utf-8"?>
<p:tagLst xmlns:p="http://schemas.openxmlformats.org/presentationml/2006/main">
  <p:tag name="MH" val="20160709094622"/>
  <p:tag name="MH_LIBRARY" val="GRAPHIC"/>
  <p:tag name="MH_TYPE" val="Other"/>
  <p:tag name="MH_ORDER" val="2"/>
</p:tagLst>
</file>

<file path=ppt/tags/tag4.xml><?xml version="1.0" encoding="utf-8"?>
<p:tagLst xmlns:p="http://schemas.openxmlformats.org/presentationml/2006/main">
  <p:tag name="MH" val="20160708224034"/>
  <p:tag name="MH_LIBRARY" val="GRAPHIC"/>
  <p:tag name="MH_TYPE" val="Other"/>
  <p:tag name="MH_ORDER" val="4"/>
</p:tagLst>
</file>

<file path=ppt/tags/tag40.xml><?xml version="1.0" encoding="utf-8"?>
<p:tagLst xmlns:p="http://schemas.openxmlformats.org/presentationml/2006/main">
  <p:tag name="MH" val="20160709094622"/>
  <p:tag name="MH_LIBRARY" val="GRAPHIC"/>
  <p:tag name="MH_TYPE" val="Other"/>
  <p:tag name="MH_ORDER" val="3"/>
</p:tagLst>
</file>

<file path=ppt/tags/tag41.xml><?xml version="1.0" encoding="utf-8"?>
<p:tagLst xmlns:p="http://schemas.openxmlformats.org/presentationml/2006/main">
  <p:tag name="MH" val="20160709094622"/>
  <p:tag name="MH_LIBRARY" val="GRAPHIC"/>
  <p:tag name="MH_TYPE" val="Other"/>
  <p:tag name="MH_ORDER" val="4"/>
</p:tagLst>
</file>

<file path=ppt/tags/tag42.xml><?xml version="1.0" encoding="utf-8"?>
<p:tagLst xmlns:p="http://schemas.openxmlformats.org/presentationml/2006/main">
  <p:tag name="MH" val="20160709094622"/>
  <p:tag name="MH_LIBRARY" val="GRAPHIC"/>
  <p:tag name="MH_TYPE" val="Desc"/>
  <p:tag name="MH_ORDER" val="1"/>
</p:tagLst>
</file>

<file path=ppt/tags/tag43.xml><?xml version="1.0" encoding="utf-8"?>
<p:tagLst xmlns:p="http://schemas.openxmlformats.org/presentationml/2006/main">
  <p:tag name="MH" val="20160709094622"/>
  <p:tag name="MH_LIBRARY" val="GRAPHIC"/>
  <p:tag name="MH_TYPE" val="SubTitle"/>
  <p:tag name="MH_ORDER" val="1"/>
</p:tagLst>
</file>

<file path=ppt/tags/tag44.xml><?xml version="1.0" encoding="utf-8"?>
<p:tagLst xmlns:p="http://schemas.openxmlformats.org/presentationml/2006/main">
  <p:tag name="MH_TYPE" val="#NeiR#"/>
  <p:tag name="MH_NUMBER" val="1"/>
  <p:tag name="MH_CATEGORY" val="#QiTTB#"/>
  <p:tag name="MH_LAYOUT" val="SubTitleDesc"/>
  <p:tag name="MH" val="20160709094622"/>
  <p:tag name="MH_LIBRARY" val="GRAPHIC"/>
</p:tagLst>
</file>

<file path=ppt/tags/tag45.xml><?xml version="1.0" encoding="utf-8"?>
<p:tagLst xmlns:p="http://schemas.openxmlformats.org/presentationml/2006/main">
  <p:tag name="MH" val="20160709094622"/>
  <p:tag name="MH_LIBRARY" val="GRAPHIC"/>
  <p:tag name="MH_TYPE" val="Other"/>
  <p:tag name="MH_ORDER" val="1"/>
</p:tagLst>
</file>

<file path=ppt/tags/tag46.xml><?xml version="1.0" encoding="utf-8"?>
<p:tagLst xmlns:p="http://schemas.openxmlformats.org/presentationml/2006/main">
  <p:tag name="MH" val="20160709094622"/>
  <p:tag name="MH_LIBRARY" val="GRAPHIC"/>
  <p:tag name="MH_TYPE" val="Other"/>
  <p:tag name="MH_ORDER" val="2"/>
</p:tagLst>
</file>

<file path=ppt/tags/tag47.xml><?xml version="1.0" encoding="utf-8"?>
<p:tagLst xmlns:p="http://schemas.openxmlformats.org/presentationml/2006/main">
  <p:tag name="MH" val="20160709094622"/>
  <p:tag name="MH_LIBRARY" val="GRAPHIC"/>
  <p:tag name="MH_TYPE" val="Other"/>
  <p:tag name="MH_ORDER" val="3"/>
</p:tagLst>
</file>

<file path=ppt/tags/tag48.xml><?xml version="1.0" encoding="utf-8"?>
<p:tagLst xmlns:p="http://schemas.openxmlformats.org/presentationml/2006/main">
  <p:tag name="MH" val="20160709094622"/>
  <p:tag name="MH_LIBRARY" val="GRAPHIC"/>
  <p:tag name="MH_TYPE" val="Other"/>
  <p:tag name="MH_ORDER" val="4"/>
</p:tagLst>
</file>

<file path=ppt/tags/tag49.xml><?xml version="1.0" encoding="utf-8"?>
<p:tagLst xmlns:p="http://schemas.openxmlformats.org/presentationml/2006/main">
  <p:tag name="MH" val="20160709094622"/>
  <p:tag name="MH_LIBRARY" val="GRAPHIC"/>
  <p:tag name="MH_TYPE" val="Desc"/>
  <p:tag name="MH_ORDER" val="1"/>
</p:tagLst>
</file>

<file path=ppt/tags/tag5.xml><?xml version="1.0" encoding="utf-8"?>
<p:tagLst xmlns:p="http://schemas.openxmlformats.org/presentationml/2006/main">
  <p:tag name="MH" val="20160708224034"/>
  <p:tag name="MH_LIBRARY" val="GRAPHIC"/>
  <p:tag name="MH_TYPE" val="Other"/>
  <p:tag name="MH_ORDER" val="5"/>
</p:tagLst>
</file>

<file path=ppt/tags/tag50.xml><?xml version="1.0" encoding="utf-8"?>
<p:tagLst xmlns:p="http://schemas.openxmlformats.org/presentationml/2006/main">
  <p:tag name="MH" val="20160709094622"/>
  <p:tag name="MH_LIBRARY" val="GRAPHIC"/>
  <p:tag name="MH_TYPE" val="SubTitle"/>
  <p:tag name="MH_ORDER" val="1"/>
</p:tagLst>
</file>

<file path=ppt/tags/tag51.xml><?xml version="1.0" encoding="utf-8"?>
<p:tagLst xmlns:p="http://schemas.openxmlformats.org/presentationml/2006/main">
  <p:tag name="MH_TYPE" val="#NeiR#"/>
  <p:tag name="MH_NUMBER" val="1"/>
  <p:tag name="MH_CATEGORY" val="#QiTTB#"/>
  <p:tag name="MH_LAYOUT" val="SubTitleDesc"/>
  <p:tag name="MH" val="20160709094622"/>
  <p:tag name="MH_LIBRARY" val="GRAPHIC"/>
</p:tagLst>
</file>

<file path=ppt/tags/tag52.xml><?xml version="1.0" encoding="utf-8"?>
<p:tagLst xmlns:p="http://schemas.openxmlformats.org/presentationml/2006/main">
  <p:tag name="MH" val="20160709104823"/>
  <p:tag name="MH_LIBRARY" val="GRAPHIC"/>
  <p:tag name="MH_ORDER" val="圆角矩形 10"/>
</p:tagLst>
</file>

<file path=ppt/tags/tag53.xml><?xml version="1.0" encoding="utf-8"?>
<p:tagLst xmlns:p="http://schemas.openxmlformats.org/presentationml/2006/main">
  <p:tag name="MH" val="20160709104823"/>
  <p:tag name="MH_LIBRARY" val="GRAPHIC"/>
  <p:tag name="MH_ORDER" val="直接连接符 12"/>
</p:tagLst>
</file>

<file path=ppt/tags/tag54.xml><?xml version="1.0" encoding="utf-8"?>
<p:tagLst xmlns:p="http://schemas.openxmlformats.org/presentationml/2006/main">
  <p:tag name="MH" val="20160709104823"/>
  <p:tag name="MH_LIBRARY" val="GRAPHIC"/>
  <p:tag name="MH_ORDER" val="文本框 13"/>
</p:tagLst>
</file>

<file path=ppt/tags/tag55.xml><?xml version="1.0" encoding="utf-8"?>
<p:tagLst xmlns:p="http://schemas.openxmlformats.org/presentationml/2006/main">
  <p:tag name="MH" val="20160709104823"/>
  <p:tag name="MH_LIBRARY" val="GRAPHIC"/>
</p:tagLst>
</file>

<file path=ppt/tags/tag6.xml><?xml version="1.0" encoding="utf-8"?>
<p:tagLst xmlns:p="http://schemas.openxmlformats.org/presentationml/2006/main">
  <p:tag name="MH" val="20160708224034"/>
  <p:tag name="MH_LIBRARY" val="GRAPHIC"/>
  <p:tag name="MH_TYPE" val="Other"/>
  <p:tag name="MH_ORDER" val="6"/>
</p:tagLst>
</file>

<file path=ppt/tags/tag7.xml><?xml version="1.0" encoding="utf-8"?>
<p:tagLst xmlns:p="http://schemas.openxmlformats.org/presentationml/2006/main">
  <p:tag name="MH" val="20160708224034"/>
  <p:tag name="MH_LIBRARY" val="GRAPHIC"/>
  <p:tag name="MH_TYPE" val="Other"/>
  <p:tag name="MH_ORDER" val="7"/>
</p:tagLst>
</file>

<file path=ppt/tags/tag8.xml><?xml version="1.0" encoding="utf-8"?>
<p:tagLst xmlns:p="http://schemas.openxmlformats.org/presentationml/2006/main">
  <p:tag name="MH" val="20160708224034"/>
  <p:tag name="MH_LIBRARY" val="GRAPHIC"/>
  <p:tag name="MH_TYPE" val="Other"/>
  <p:tag name="MH_ORDER" val="8"/>
</p:tagLst>
</file>

<file path=ppt/tags/tag9.xml><?xml version="1.0" encoding="utf-8"?>
<p:tagLst xmlns:p="http://schemas.openxmlformats.org/presentationml/2006/main">
  <p:tag name="MH" val="20160708224034"/>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A000120150128A02PWBG</Template>
  <TotalTime>0</TotalTime>
  <Words>7997</Words>
  <Application>WPS 演示</Application>
  <PresentationFormat/>
  <Paragraphs>1074</Paragraphs>
  <Slides>38</Slides>
  <Notes>9</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38</vt:i4>
      </vt:variant>
    </vt:vector>
  </HeadingPairs>
  <TitlesOfParts>
    <vt:vector size="62" baseType="lpstr">
      <vt:lpstr>Arial</vt:lpstr>
      <vt:lpstr>宋体</vt:lpstr>
      <vt:lpstr>Wingdings</vt:lpstr>
      <vt:lpstr>Calibri</vt:lpstr>
      <vt:lpstr>楷体</vt:lpstr>
      <vt:lpstr>黑体</vt:lpstr>
      <vt:lpstr>楷体_GB2312</vt:lpstr>
      <vt:lpstr>Tahoma</vt:lpstr>
      <vt:lpstr>微软雅黑</vt:lpstr>
      <vt:lpstr>幼圆</vt:lpstr>
      <vt:lpstr>Eras Bold ITC</vt:lpstr>
      <vt:lpstr>PMingLiU</vt:lpstr>
      <vt:lpstr>Calibri Light</vt:lpstr>
      <vt:lpstr>Arial Unicode MS</vt:lpstr>
      <vt:lpstr>Times New Roman</vt:lpstr>
      <vt:lpstr>仿宋_GB2312</vt:lpstr>
      <vt:lpstr>Arial Narrow</vt:lpstr>
      <vt:lpstr>Modern No. 20</vt:lpstr>
      <vt:lpstr>方正中倩_GBK</vt:lpstr>
      <vt:lpstr>新宋体</vt:lpstr>
      <vt:lpstr>Segoe Print</vt:lpstr>
      <vt:lpstr>仿宋</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张奔</dc:creator>
  <cp:keywords>信工学院</cp:keywords>
  <cp:lastModifiedBy>Administrator</cp:lastModifiedBy>
  <cp:revision>87</cp:revision>
  <dcterms:created xsi:type="dcterms:W3CDTF">2013-05-22T02:15:50Z</dcterms:created>
  <dcterms:modified xsi:type="dcterms:W3CDTF">2016-09-25T14:15:33Z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