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Lst>
  <p:notesMasterIdLst>
    <p:notesMasterId r:id="rId34"/>
  </p:notesMasterIdLst>
  <p:handoutMasterIdLst>
    <p:handoutMasterId r:id="rId35"/>
  </p:handoutMasterIdLst>
  <p:sldIdLst>
    <p:sldId id="360" r:id="rId3"/>
    <p:sldId id="257" r:id="rId4"/>
    <p:sldId id="361" r:id="rId5"/>
    <p:sldId id="362" r:id="rId6"/>
    <p:sldId id="363" r:id="rId7"/>
    <p:sldId id="364" r:id="rId8"/>
    <p:sldId id="281" r:id="rId9"/>
    <p:sldId id="292" r:id="rId10"/>
    <p:sldId id="293" r:id="rId11"/>
    <p:sldId id="405" r:id="rId12"/>
    <p:sldId id="294" r:id="rId13"/>
    <p:sldId id="366" r:id="rId14"/>
    <p:sldId id="367" r:id="rId15"/>
    <p:sldId id="369" r:id="rId16"/>
    <p:sldId id="370" r:id="rId17"/>
    <p:sldId id="376" r:id="rId18"/>
    <p:sldId id="382" r:id="rId19"/>
    <p:sldId id="385" r:id="rId20"/>
    <p:sldId id="383" r:id="rId21"/>
    <p:sldId id="384" r:id="rId22"/>
    <p:sldId id="389" r:id="rId23"/>
    <p:sldId id="386" r:id="rId24"/>
    <p:sldId id="387" r:id="rId25"/>
    <p:sldId id="388" r:id="rId26"/>
    <p:sldId id="396" r:id="rId27"/>
    <p:sldId id="397" r:id="rId28"/>
    <p:sldId id="399" r:id="rId29"/>
    <p:sldId id="402" r:id="rId30"/>
    <p:sldId id="403" r:id="rId31"/>
    <p:sldId id="406" r:id="rId32"/>
    <p:sldId id="357" r:id="rId33"/>
  </p:sldIdLst>
  <p:sldSz cx="9144000" cy="6858000" type="screen4x3"/>
  <p:notesSz cx="6858000" cy="9144000"/>
  <p:defaultTextStyle>
    <a:defPPr>
      <a:defRPr lang="zh-CN"/>
    </a:defPPr>
    <a:lvl1pPr marL="0" lvl="0" indent="0" algn="l" defTabSz="914400" eaLnBrk="0" fontAlgn="base" latinLnBrk="0" hangingPunct="0">
      <a:lnSpc>
        <a:spcPct val="100000"/>
      </a:lnSpc>
      <a:spcBef>
        <a:spcPct val="0"/>
      </a:spcBef>
      <a:spcAft>
        <a:spcPct val="0"/>
      </a:spcAft>
      <a:buNone/>
      <a:defRPr sz="1400" b="1"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eaLnBrk="0" fontAlgn="base" latinLnBrk="0" hangingPunct="0">
      <a:lnSpc>
        <a:spcPct val="100000"/>
      </a:lnSpc>
      <a:spcBef>
        <a:spcPct val="0"/>
      </a:spcBef>
      <a:spcAft>
        <a:spcPct val="0"/>
      </a:spcAft>
      <a:buNone/>
      <a:defRPr sz="1400" b="1"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eaLnBrk="0" fontAlgn="base" latinLnBrk="0" hangingPunct="0">
      <a:lnSpc>
        <a:spcPct val="100000"/>
      </a:lnSpc>
      <a:spcBef>
        <a:spcPct val="0"/>
      </a:spcBef>
      <a:spcAft>
        <a:spcPct val="0"/>
      </a:spcAft>
      <a:buNone/>
      <a:defRPr sz="1400" b="1"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eaLnBrk="0" fontAlgn="base" latinLnBrk="0" hangingPunct="0">
      <a:lnSpc>
        <a:spcPct val="100000"/>
      </a:lnSpc>
      <a:spcBef>
        <a:spcPct val="0"/>
      </a:spcBef>
      <a:spcAft>
        <a:spcPct val="0"/>
      </a:spcAft>
      <a:buNone/>
      <a:defRPr sz="1400" b="1"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eaLnBrk="0" fontAlgn="base" latinLnBrk="0" hangingPunct="0">
      <a:lnSpc>
        <a:spcPct val="100000"/>
      </a:lnSpc>
      <a:spcBef>
        <a:spcPct val="0"/>
      </a:spcBef>
      <a:spcAft>
        <a:spcPct val="0"/>
      </a:spcAft>
      <a:buNone/>
      <a:defRPr sz="1400" b="1" i="0" u="none" kern="1200" baseline="0">
        <a:solidFill>
          <a:schemeClr val="tx1"/>
        </a:solidFill>
        <a:latin typeface="Calibri" panose="020F0502020204030204" pitchFamily="34" charset="0"/>
        <a:ea typeface="宋体" panose="02010600030101010101" pitchFamily="2" charset="-122"/>
      </a:defRPr>
    </a:lvl5pPr>
    <a:lvl6pPr marL="2286000" lvl="5" indent="0" algn="l" defTabSz="914400" eaLnBrk="0" fontAlgn="base" latinLnBrk="0" hangingPunct="0">
      <a:lnSpc>
        <a:spcPct val="100000"/>
      </a:lnSpc>
      <a:spcBef>
        <a:spcPct val="0"/>
      </a:spcBef>
      <a:spcAft>
        <a:spcPct val="0"/>
      </a:spcAft>
      <a:buNone/>
      <a:defRPr sz="1400" b="1" i="0" u="none" kern="1200" baseline="0">
        <a:solidFill>
          <a:schemeClr val="tx1"/>
        </a:solidFill>
        <a:latin typeface="Calibri" panose="020F0502020204030204" pitchFamily="34" charset="0"/>
        <a:ea typeface="宋体" panose="02010600030101010101" pitchFamily="2" charset="-122"/>
      </a:defRPr>
    </a:lvl6pPr>
    <a:lvl7pPr marL="2743200" lvl="6" indent="0" algn="l" defTabSz="914400" eaLnBrk="0" fontAlgn="base" latinLnBrk="0" hangingPunct="0">
      <a:lnSpc>
        <a:spcPct val="100000"/>
      </a:lnSpc>
      <a:spcBef>
        <a:spcPct val="0"/>
      </a:spcBef>
      <a:spcAft>
        <a:spcPct val="0"/>
      </a:spcAft>
      <a:buNone/>
      <a:defRPr sz="1400" b="1" i="0" u="none" kern="1200" baseline="0">
        <a:solidFill>
          <a:schemeClr val="tx1"/>
        </a:solidFill>
        <a:latin typeface="Calibri" panose="020F0502020204030204" pitchFamily="34" charset="0"/>
        <a:ea typeface="宋体" panose="02010600030101010101" pitchFamily="2" charset="-122"/>
      </a:defRPr>
    </a:lvl7pPr>
    <a:lvl8pPr marL="3200400" lvl="7" indent="0" algn="l" defTabSz="914400" eaLnBrk="0" fontAlgn="base" latinLnBrk="0" hangingPunct="0">
      <a:lnSpc>
        <a:spcPct val="100000"/>
      </a:lnSpc>
      <a:spcBef>
        <a:spcPct val="0"/>
      </a:spcBef>
      <a:spcAft>
        <a:spcPct val="0"/>
      </a:spcAft>
      <a:buNone/>
      <a:defRPr sz="1400" b="1" i="0" u="none" kern="1200" baseline="0">
        <a:solidFill>
          <a:schemeClr val="tx1"/>
        </a:solidFill>
        <a:latin typeface="Calibri" panose="020F0502020204030204" pitchFamily="34" charset="0"/>
        <a:ea typeface="宋体" panose="02010600030101010101" pitchFamily="2" charset="-122"/>
      </a:defRPr>
    </a:lvl8pPr>
    <a:lvl9pPr marL="3657600" lvl="8" indent="0" algn="l" defTabSz="914400" eaLnBrk="0" fontAlgn="base" latinLnBrk="0" hangingPunct="0">
      <a:lnSpc>
        <a:spcPct val="100000"/>
      </a:lnSpc>
      <a:spcBef>
        <a:spcPct val="0"/>
      </a:spcBef>
      <a:spcAft>
        <a:spcPct val="0"/>
      </a:spcAft>
      <a:buNone/>
      <a:defRPr sz="1400" b="1" i="0" u="none" kern="1200" baseline="0">
        <a:solidFill>
          <a:schemeClr val="tx1"/>
        </a:solidFill>
        <a:latin typeface="Calibri" panose="020F050202020403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7721"/>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08"/>
    <p:restoredTop sz="66543"/>
  </p:normalViewPr>
  <p:slideViewPr>
    <p:cSldViewPr showGuides="1">
      <p:cViewPr>
        <p:scale>
          <a:sx n="100" d="100"/>
          <a:sy n="100" d="100"/>
        </p:scale>
        <p:origin x="-594" y="384"/>
      </p:cViewPr>
      <p:guideLst>
        <p:guide orient="horz" pos="2160"/>
        <p:guide pos="2880"/>
      </p:guideLst>
    </p:cSldViewPr>
  </p:slideViewPr>
  <p:notesTextViewPr>
    <p:cViewPr>
      <p:scale>
        <a:sx n="1" d="1"/>
        <a:sy n="1" d="1"/>
      </p:scale>
      <p:origin x="0" y="0"/>
    </p:cViewPr>
  </p:notesTextViewPr>
  <p:sorterViewPr showFormatting="0">
    <p:cViewPr>
      <p:scale>
        <a:sx n="66" d="100"/>
        <a:sy n="66" d="100"/>
      </p:scale>
      <p:origin x="0" y="313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页眉占位符 101377"/>
          <p:cNvSpPr>
            <a:spLocks noGrp="1"/>
          </p:cNvSpPr>
          <p:nvPr>
            <p:ph type="hdr" sz="quarter"/>
          </p:nvPr>
        </p:nvSpPr>
        <p:spPr>
          <a:xfrm>
            <a:off x="0" y="0"/>
            <a:ext cx="2971800" cy="457200"/>
          </a:xfrm>
          <a:prstGeom prst="rect">
            <a:avLst/>
          </a:prstGeom>
          <a:noFill/>
          <a:ln w="9525">
            <a:noFill/>
          </a:ln>
        </p:spPr>
        <p:txBody>
          <a:bodyPr/>
          <a:lstStyle/>
          <a:p>
            <a:pPr lvl="0"/>
            <a:endParaRPr lang="zh-CN" altLang="en-US" sz="1200" b="0" dirty="0"/>
          </a:p>
        </p:txBody>
      </p:sp>
      <p:sp>
        <p:nvSpPr>
          <p:cNvPr id="101379" name="日期占位符 101378"/>
          <p:cNvSpPr>
            <a:spLocks noGrp="1"/>
          </p:cNvSpPr>
          <p:nvPr>
            <p:ph type="dt" sz="quarter" idx="1"/>
          </p:nvPr>
        </p:nvSpPr>
        <p:spPr>
          <a:xfrm>
            <a:off x="3884613" y="0"/>
            <a:ext cx="2971800" cy="457200"/>
          </a:xfrm>
          <a:prstGeom prst="rect">
            <a:avLst/>
          </a:prstGeom>
          <a:noFill/>
          <a:ln w="9525">
            <a:noFill/>
          </a:ln>
        </p:spPr>
        <p:txBody>
          <a:bodyPr/>
          <a:lstStyle/>
          <a:p>
            <a:pPr lvl="0" algn="r"/>
            <a:endParaRPr lang="zh-CN" altLang="en-US" sz="1200" b="0" dirty="0"/>
          </a:p>
        </p:txBody>
      </p:sp>
      <p:sp>
        <p:nvSpPr>
          <p:cNvPr id="101380" name="页脚占位符 101379"/>
          <p:cNvSpPr>
            <a:spLocks noGrp="1"/>
          </p:cNvSpPr>
          <p:nvPr>
            <p:ph type="ftr" sz="quarter" idx="2"/>
          </p:nvPr>
        </p:nvSpPr>
        <p:spPr>
          <a:xfrm>
            <a:off x="0" y="8685213"/>
            <a:ext cx="2971800" cy="457200"/>
          </a:xfrm>
          <a:prstGeom prst="rect">
            <a:avLst/>
          </a:prstGeom>
          <a:noFill/>
          <a:ln w="9525">
            <a:noFill/>
          </a:ln>
        </p:spPr>
        <p:txBody>
          <a:bodyPr anchor="b"/>
          <a:lstStyle/>
          <a:p>
            <a:pPr lvl="0"/>
            <a:endParaRPr lang="zh-CN" altLang="en-US" sz="1200" b="0" dirty="0"/>
          </a:p>
        </p:txBody>
      </p:sp>
      <p:sp>
        <p:nvSpPr>
          <p:cNvPr id="101381" name="灯片编号占位符 101380"/>
          <p:cNvSpPr>
            <a:spLocks noGrp="1"/>
          </p:cNvSpPr>
          <p:nvPr>
            <p:ph type="sldNum" sz="quarter" idx="3"/>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b="0" dirty="0"/>
              <a:pPr lvl="0" algn="r"/>
              <a:t>‹#›</a:t>
            </a:fld>
            <a:endParaRPr lang="zh-CN" altLang="en-US" sz="1200" b="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A16EC1B7-D946-4C1B-94F3-069EB2992DCF}" type="slidenum">
              <a:rPr kumimoji="0" 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a:ln>
            <a:solidFill>
              <a:srgbClr val="000000">
                <a:alpha val="100000"/>
              </a:srgbClr>
            </a:solidFill>
            <a:miter lim="800000"/>
          </a:ln>
        </p:spPr>
      </p:sp>
      <p:sp>
        <p:nvSpPr>
          <p:cNvPr id="76803"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a:t>模板来自于 </a:t>
            </a:r>
            <a:r>
              <a:rPr lang="en-US" altLang="zh-CN"/>
              <a:t>http://</a:t>
            </a:r>
            <a:r>
              <a:rPr lang="en-US" altLang="zh-CN" dirty="0" err="1"/>
              <a:t>docer.wps.cn</a:t>
            </a:r>
            <a:endParaRPr lang="zh-CN" altLang="en-US" dirty="0"/>
          </a:p>
        </p:txBody>
      </p:sp>
      <p:sp>
        <p:nvSpPr>
          <p:cNvPr id="76804" name="灯片编号占位符 3"/>
          <p:cNvSpPr txBox="1">
            <a:spLocks noGrp="1"/>
          </p:cNvSpP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sz="1200" b="0" dirty="0"/>
              <a:pPr lvl="0" algn="r" eaLnBrk="1" hangingPunct="1"/>
              <a:t>8</a:t>
            </a:fld>
            <a:endParaRPr lang="zh-CN" altLang="en-US" sz="1200" b="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a:ln>
            <a:solidFill>
              <a:srgbClr val="000000">
                <a:alpha val="100000"/>
              </a:srgbClr>
            </a:solidFill>
            <a:miter lim="800000"/>
          </a:ln>
        </p:spPr>
      </p:sp>
      <p:sp>
        <p:nvSpPr>
          <p:cNvPr id="78851"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a:t>模板来自于 </a:t>
            </a:r>
            <a:r>
              <a:rPr lang="en-US" altLang="zh-CN"/>
              <a:t>http://</a:t>
            </a:r>
            <a:r>
              <a:rPr lang="en-US" altLang="zh-CN" dirty="0" err="1"/>
              <a:t>docer.wps.cn</a:t>
            </a:r>
            <a:endParaRPr lang="zh-CN" altLang="en-US" dirty="0"/>
          </a:p>
        </p:txBody>
      </p:sp>
      <p:sp>
        <p:nvSpPr>
          <p:cNvPr id="78852" name="灯片编号占位符 3"/>
          <p:cNvSpPr txBox="1">
            <a:spLocks noGrp="1"/>
          </p:cNvSpP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sz="1200" b="0" dirty="0"/>
              <a:pPr lvl="0" algn="r" eaLnBrk="1" hangingPunct="1"/>
              <a:t>9</a:t>
            </a:fld>
            <a:endParaRPr lang="zh-CN" altLang="en-US" sz="1200" b="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幻灯片图像占位符 1"/>
          <p:cNvSpPr>
            <a:spLocks noGrp="1" noRot="1" noChangeAspect="1" noTextEdit="1"/>
          </p:cNvSpPr>
          <p:nvPr>
            <p:ph type="sldImg"/>
          </p:nvPr>
        </p:nvSpPr>
        <p:spPr>
          <a:ln>
            <a:solidFill>
              <a:srgbClr val="000000">
                <a:alpha val="100000"/>
              </a:srgbClr>
            </a:solidFill>
            <a:miter lim="800000"/>
          </a:ln>
        </p:spPr>
      </p:sp>
      <p:sp>
        <p:nvSpPr>
          <p:cNvPr id="292867"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a:t>模板来自于 </a:t>
            </a:r>
            <a:r>
              <a:rPr lang="en-US" altLang="zh-CN"/>
              <a:t>http://</a:t>
            </a:r>
            <a:r>
              <a:rPr lang="en-US" altLang="zh-CN" dirty="0" err="1"/>
              <a:t>docer.wps.cn</a:t>
            </a:r>
            <a:endParaRPr lang="zh-CN" altLang="en-US" dirty="0"/>
          </a:p>
        </p:txBody>
      </p:sp>
      <p:sp>
        <p:nvSpPr>
          <p:cNvPr id="292868" name="灯片编号占位符 3"/>
          <p:cNvSpPr txBox="1">
            <a:spLocks noGrp="1"/>
          </p:cNvSpP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sz="1200" b="0" dirty="0"/>
              <a:pPr lvl="0" algn="r" eaLnBrk="1" hangingPunct="1"/>
              <a:t>10</a:t>
            </a:fld>
            <a:endParaRPr lang="zh-CN" altLang="en-US" sz="1200" b="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幻灯片图像占位符 1"/>
          <p:cNvSpPr>
            <a:spLocks noGrp="1" noRot="1" noChangeAspect="1" noTextEdit="1"/>
          </p:cNvSpPr>
          <p:nvPr>
            <p:ph type="sldImg"/>
          </p:nvPr>
        </p:nvSpPr>
        <p:spPr>
          <a:ln>
            <a:solidFill>
              <a:srgbClr val="000000">
                <a:alpha val="100000"/>
              </a:srgbClr>
            </a:solidFill>
            <a:miter lim="800000"/>
          </a:ln>
        </p:spPr>
      </p:sp>
      <p:sp>
        <p:nvSpPr>
          <p:cNvPr id="235523"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a:t>模板来自于 </a:t>
            </a:r>
            <a:r>
              <a:rPr lang="en-US" altLang="zh-CN"/>
              <a:t>http://</a:t>
            </a:r>
            <a:r>
              <a:rPr lang="en-US" altLang="zh-CN" dirty="0" err="1"/>
              <a:t>docer.wps.cn</a:t>
            </a:r>
            <a:endParaRPr lang="zh-CN" altLang="en-US" dirty="0"/>
          </a:p>
        </p:txBody>
      </p:sp>
      <p:sp>
        <p:nvSpPr>
          <p:cNvPr id="235524" name="灯片编号占位符 3"/>
          <p:cNvSpPr txBox="1">
            <a:spLocks noGrp="1"/>
          </p:cNvSpP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sz="1200" b="0" dirty="0"/>
              <a:pPr lvl="0" algn="r" eaLnBrk="1" hangingPunct="1"/>
              <a:t>12</a:t>
            </a:fld>
            <a:endParaRPr lang="zh-CN" altLang="en-US" sz="1200" b="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幻灯片图像占位符 1"/>
          <p:cNvSpPr>
            <a:spLocks noGrp="1" noRot="1" noChangeAspect="1" noTextEdit="1"/>
          </p:cNvSpPr>
          <p:nvPr>
            <p:ph type="sldImg"/>
          </p:nvPr>
        </p:nvSpPr>
        <p:spPr>
          <a:ln>
            <a:solidFill>
              <a:srgbClr val="000000">
                <a:alpha val="100000"/>
              </a:srgbClr>
            </a:solidFill>
            <a:miter lim="800000"/>
          </a:ln>
        </p:spPr>
      </p:sp>
      <p:sp>
        <p:nvSpPr>
          <p:cNvPr id="239619"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a:t>模板来自于 </a:t>
            </a:r>
            <a:r>
              <a:rPr lang="en-US" altLang="zh-CN" dirty="0"/>
              <a:t>http://docer.wps.cn</a:t>
            </a:r>
            <a:endParaRPr lang="zh-CN" altLang="en-US" dirty="0"/>
          </a:p>
        </p:txBody>
      </p:sp>
      <p:sp>
        <p:nvSpPr>
          <p:cNvPr id="239620" name="灯片编号占位符 3"/>
          <p:cNvSpPr txBox="1">
            <a:spLocks noGrp="1"/>
          </p:cNvSpP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sz="1200" b="0" dirty="0"/>
              <a:pPr lvl="0" algn="r" eaLnBrk="1" hangingPunct="1"/>
              <a:t>14</a:t>
            </a:fld>
            <a:endParaRPr lang="zh-CN" altLang="en-US" sz="1200" b="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幻灯片图像占位符 1"/>
          <p:cNvSpPr>
            <a:spLocks noGrp="1" noRot="1" noChangeAspect="1" noTextEdit="1"/>
          </p:cNvSpPr>
          <p:nvPr>
            <p:ph type="sldImg"/>
          </p:nvPr>
        </p:nvSpPr>
        <p:spPr>
          <a:ln>
            <a:solidFill>
              <a:srgbClr val="000000">
                <a:alpha val="100000"/>
              </a:srgbClr>
            </a:solidFill>
            <a:miter lim="800000"/>
          </a:ln>
        </p:spPr>
      </p:sp>
      <p:sp>
        <p:nvSpPr>
          <p:cNvPr id="249859"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a:t>模板来自于 </a:t>
            </a:r>
            <a:r>
              <a:rPr lang="en-US" altLang="zh-CN"/>
              <a:t>http://</a:t>
            </a:r>
            <a:r>
              <a:rPr lang="en-US" altLang="zh-CN" dirty="0" err="1"/>
              <a:t>docer.wps.cn</a:t>
            </a:r>
            <a:endParaRPr lang="zh-CN" altLang="en-US" dirty="0"/>
          </a:p>
        </p:txBody>
      </p:sp>
      <p:sp>
        <p:nvSpPr>
          <p:cNvPr id="249860" name="灯片编号占位符 3"/>
          <p:cNvSpPr txBox="1">
            <a:spLocks noGrp="1"/>
          </p:cNvSpP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sz="1200" b="0" dirty="0"/>
              <a:pPr lvl="0" algn="r" eaLnBrk="1" hangingPunct="1"/>
              <a:t>16</a:t>
            </a:fld>
            <a:endParaRPr lang="zh-CN" altLang="en-US" sz="1200" b="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幻灯片图像占位符 1"/>
          <p:cNvSpPr>
            <a:spLocks noGrp="1" noRot="1" noChangeAspect="1" noTextEdit="1"/>
          </p:cNvSpPr>
          <p:nvPr>
            <p:ph type="sldImg"/>
          </p:nvPr>
        </p:nvSpPr>
        <p:spPr>
          <a:ln>
            <a:solidFill>
              <a:srgbClr val="000000">
                <a:alpha val="100000"/>
              </a:srgbClr>
            </a:solidFill>
            <a:miter lim="800000"/>
          </a:ln>
        </p:spPr>
      </p:sp>
      <p:sp>
        <p:nvSpPr>
          <p:cNvPr id="285699"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a:t>模板来自于 </a:t>
            </a:r>
            <a:r>
              <a:rPr lang="en-US" altLang="zh-CN"/>
              <a:t>http://</a:t>
            </a:r>
            <a:r>
              <a:rPr lang="en-US" altLang="zh-CN" dirty="0" err="1"/>
              <a:t>docer.wps.cn</a:t>
            </a:r>
            <a:endParaRPr lang="zh-CN" altLang="en-US" dirty="0"/>
          </a:p>
        </p:txBody>
      </p:sp>
      <p:sp>
        <p:nvSpPr>
          <p:cNvPr id="285700" name="灯片编号占位符 3"/>
          <p:cNvSpPr txBox="1">
            <a:spLocks noGrp="1"/>
          </p:cNvSpP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sz="1200" b="0" dirty="0"/>
              <a:pPr lvl="0" algn="r" eaLnBrk="1" hangingPunct="1"/>
              <a:t>28</a:t>
            </a:fld>
            <a:endParaRPr lang="zh-CN" altLang="en-US" sz="1200" b="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幻灯片图像占位符 1"/>
          <p:cNvSpPr>
            <a:spLocks noGrp="1" noRot="1" noChangeAspect="1" noTextEdit="1"/>
          </p:cNvSpPr>
          <p:nvPr>
            <p:ph type="sldImg"/>
          </p:nvPr>
        </p:nvSpPr>
        <p:spPr>
          <a:ln>
            <a:solidFill>
              <a:srgbClr val="000000">
                <a:alpha val="100000"/>
              </a:srgbClr>
            </a:solidFill>
            <a:miter lim="800000"/>
          </a:ln>
        </p:spPr>
      </p:sp>
      <p:sp>
        <p:nvSpPr>
          <p:cNvPr id="287747"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a:t>模板来自于 </a:t>
            </a:r>
            <a:r>
              <a:rPr lang="en-US" altLang="zh-CN"/>
              <a:t>http://</a:t>
            </a:r>
            <a:r>
              <a:rPr lang="en-US" altLang="zh-CN" dirty="0" err="1"/>
              <a:t>docer.wps.cn</a:t>
            </a:r>
            <a:endParaRPr lang="zh-CN" altLang="en-US" dirty="0"/>
          </a:p>
        </p:txBody>
      </p:sp>
      <p:sp>
        <p:nvSpPr>
          <p:cNvPr id="287748" name="灯片编号占位符 3"/>
          <p:cNvSpPr txBox="1">
            <a:spLocks noGrp="1"/>
          </p:cNvSpP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sz="1200" b="0" dirty="0"/>
              <a:pPr lvl="0" algn="r" eaLnBrk="1" hangingPunct="1"/>
              <a:t>29</a:t>
            </a:fld>
            <a:endParaRPr lang="zh-CN" altLang="en-US" sz="1200" b="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94562" name="幻灯片图像占位符 1"/>
          <p:cNvSpPr>
            <a:spLocks noGrp="1" noRot="1" noChangeAspect="1" noTextEdit="1"/>
          </p:cNvSpPr>
          <p:nvPr>
            <p:ph type="sldImg"/>
          </p:nvPr>
        </p:nvSpPr>
        <p:spPr>
          <a:ln>
            <a:solidFill>
              <a:srgbClr val="000000"/>
            </a:solidFill>
            <a:miter/>
          </a:ln>
        </p:spPr>
      </p:sp>
      <p:sp>
        <p:nvSpPr>
          <p:cNvPr id="194563" name="备注占位符 2"/>
          <p:cNvSpPr>
            <a:spLocks noGrp="1"/>
          </p:cNvSpPr>
          <p:nvPr>
            <p:ph type="body" idx="1"/>
          </p:nvPr>
        </p:nvSpPr>
        <p:spPr>
          <a:noFill/>
          <a:ln w="12700">
            <a:noFill/>
          </a:ln>
        </p:spPr>
        <p:txBody>
          <a:bodyPr wrap="square" lIns="91440" tIns="45720" rIns="91440" bIns="45720" anchor="t"/>
          <a:lstStyle/>
          <a:p>
            <a:pPr lvl="0">
              <a:spcBef>
                <a:spcPct val="0"/>
              </a:spcBef>
            </a:pPr>
            <a:r>
              <a:rPr lang="zh-CN" altLang="en-US" dirty="0"/>
              <a:t>模板来自于 </a:t>
            </a:r>
            <a:r>
              <a:rPr lang="en-US" altLang="zh-CN"/>
              <a:t>http://</a:t>
            </a:r>
            <a:r>
              <a:rPr lang="en-US" altLang="zh-CN" dirty="0" err="1"/>
              <a:t>docer.wps.cn</a:t>
            </a:r>
            <a:endParaRPr lang="zh-CN" altLang="en-US" dirty="0"/>
          </a:p>
        </p:txBody>
      </p:sp>
      <p:sp>
        <p:nvSpPr>
          <p:cNvPr id="194564" name="灯片编号占位符 3"/>
          <p:cNvSpPr txBox="1">
            <a:spLocks noGrp="1"/>
          </p:cNvSpPr>
          <p:nvPr/>
        </p:nvSpPr>
        <p:spPr>
          <a:xfrm>
            <a:off x="3884613" y="8685213"/>
            <a:ext cx="2971800" cy="458787"/>
          </a:xfrm>
          <a:prstGeom prst="rect">
            <a:avLst/>
          </a:prstGeom>
          <a:noFill/>
          <a:ln w="9525">
            <a:noFill/>
          </a:ln>
        </p:spPr>
        <p:txBody>
          <a:bodyPr anchor="b"/>
          <a:lstStyle/>
          <a:p>
            <a:pPr lvl="0" algn="r" eaLnBrk="1" hangingPunct="1">
              <a:buNone/>
            </a:pPr>
            <a:fld id="{9A0DB2DC-4C9A-4742-B13C-FB6460FD3503}" type="slidenum">
              <a:rPr lang="zh-CN" altLang="en-US" sz="1200" b="0" dirty="0"/>
              <a:pPr lvl="0" algn="r" eaLnBrk="1" hangingPunct="1">
                <a:buNone/>
              </a:pPr>
              <a:t>31</a:t>
            </a:fld>
            <a:endParaRPr lang="zh-CN" altLang="en-US" sz="1200" b="0"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763713" y="900113"/>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lvl="0" eaLnBrk="1" hangingPunct="1"/>
            <a:endParaRPr lang="zh-CN" altLang="en-US" sz="2400" b="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p>
        </p:txBody>
      </p:sp>
      <p:sp>
        <p:nvSpPr>
          <p:cNvPr id="4" name="页脚占位符 3"/>
          <p:cNvSpPr>
            <a:spLocks noGrp="1"/>
          </p:cNvSpPr>
          <p:nvPr>
            <p:ph type="ftr" sz="quarter" idx="11"/>
          </p:nvPr>
        </p:nvSpPr>
        <p:spPr/>
        <p:txBody>
          <a:bodyPr/>
          <a:lstStyle/>
          <a:p>
            <a:pPr lvl="0"/>
            <a:endParaRPr lang="zh-CN" altLang="en-US" dirty="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pPr lvl="0"/>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p>
        </p:txBody>
      </p:sp>
      <p:sp>
        <p:nvSpPr>
          <p:cNvPr id="3" name="页脚占位符 2"/>
          <p:cNvSpPr>
            <a:spLocks noGrp="1"/>
          </p:cNvSpPr>
          <p:nvPr>
            <p:ph type="ftr" sz="quarter" idx="11"/>
          </p:nvPr>
        </p:nvSpPr>
        <p:spPr/>
        <p:txBody>
          <a:bodyPr/>
          <a:lstStyle/>
          <a:p>
            <a:pPr lvl="0"/>
            <a:endParaRPr lang="zh-CN" altLang="en-US" dirty="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pPr lvl="0"/>
              <a:t>‹#›</a:t>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endParaRPr lang="zh-CN" altLang="en-US" dirty="0"/>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pPr lvl="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endParaRPr lang="zh-CN" altLang="en-US" dirty="0"/>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pPr lvl="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pPr lvl="0"/>
              <a:t>‹#›</a:t>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pPr lvl="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31750" y="0"/>
            <a:ext cx="9144000" cy="981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矩形 2"/>
          <p:cNvSpPr/>
          <p:nvPr/>
        </p:nvSpPr>
        <p:spPr>
          <a:xfrm>
            <a:off x="346075" y="576263"/>
            <a:ext cx="676275" cy="306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等腰三角形 7"/>
          <p:cNvSpPr/>
          <p:nvPr/>
        </p:nvSpPr>
        <p:spPr>
          <a:xfrm>
            <a:off x="361950" y="53975"/>
            <a:ext cx="644525" cy="55562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grpSp>
        <p:nvGrpSpPr>
          <p:cNvPr id="4099" name="组合 2"/>
          <p:cNvGrpSpPr/>
          <p:nvPr userDrawn="1"/>
        </p:nvGrpSpPr>
        <p:grpSpPr>
          <a:xfrm>
            <a:off x="74613" y="407988"/>
            <a:ext cx="1184275" cy="660400"/>
            <a:chOff x="2935784" y="1508275"/>
            <a:chExt cx="1404000" cy="783045"/>
          </a:xfrm>
        </p:grpSpPr>
        <p:sp>
          <p:nvSpPr>
            <p:cNvPr id="4" name="矩形 3"/>
            <p:cNvSpPr/>
            <p:nvPr/>
          </p:nvSpPr>
          <p:spPr>
            <a:xfrm>
              <a:off x="2935784" y="1508275"/>
              <a:ext cx="1404000" cy="783045"/>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TextBox 4"/>
            <p:cNvSpPr txBox="1"/>
            <p:nvPr/>
          </p:nvSpPr>
          <p:spPr bwMode="auto">
            <a:xfrm>
              <a:off x="2992245" y="1553451"/>
              <a:ext cx="1291078" cy="681399"/>
            </a:xfrm>
            <a:prstGeom prst="rect">
              <a:avLst/>
            </a:prstGeom>
            <a:solidFill>
              <a:srgbClr val="0070C0"/>
            </a:solidFill>
            <a:ln w="25400">
              <a:solidFill>
                <a:srgbClr val="0070C0"/>
              </a:solidFill>
              <a:miter lim="800000"/>
            </a:ln>
          </p:spPr>
          <p:txBody>
            <a:bodyPr lIns="0" tIns="0" rIns="0" bIns="0">
              <a:spAutoFit/>
            </a:bodyPr>
            <a:lstStyle/>
            <a:p>
              <a:pPr lvl="0" eaLnBrk="1" hangingPunct="1"/>
              <a:r>
                <a:rPr lang="zh-CN" altLang="en-US" sz="3600" b="1" dirty="0">
                  <a:solidFill>
                    <a:schemeClr val="bg1"/>
                  </a:solidFill>
                </a:rPr>
                <a:t>   </a:t>
              </a:r>
              <a:endParaRPr lang="zh-CN" altLang="en-US" sz="2400" b="0" dirty="0">
                <a:solidFill>
                  <a:schemeClr val="bg1"/>
                </a:solidFill>
              </a:endParaRPr>
            </a:p>
          </p:txBody>
        </p:sp>
      </p:grpSp>
      <p:cxnSp>
        <p:nvCxnSpPr>
          <p:cNvPr id="6" name="直接连接符 5"/>
          <p:cNvCxnSpPr/>
          <p:nvPr/>
        </p:nvCxnSpPr>
        <p:spPr>
          <a:xfrm>
            <a:off x="1547813" y="446088"/>
            <a:ext cx="0" cy="622300"/>
          </a:xfrm>
          <a:prstGeom prst="line">
            <a:avLst/>
          </a:prstGeom>
          <a:ln w="44450">
            <a:prstDash val="sysDot"/>
          </a:ln>
        </p:spPr>
        <p:style>
          <a:lnRef idx="1">
            <a:schemeClr val="accent1"/>
          </a:lnRef>
          <a:fillRef idx="0">
            <a:schemeClr val="accent1"/>
          </a:fillRef>
          <a:effectRef idx="0">
            <a:schemeClr val="accent1"/>
          </a:effectRef>
          <a:fontRef idx="minor">
            <a:schemeClr val="tx1"/>
          </a:fontRef>
        </p:style>
      </p:cxnSp>
      <p:sp>
        <p:nvSpPr>
          <p:cNvPr id="4108" name="矩形 1" descr="新闻纸"/>
          <p:cNvSpPr/>
          <p:nvPr userDrawn="1"/>
        </p:nvSpPr>
        <p:spPr>
          <a:xfrm>
            <a:off x="0" y="0"/>
            <a:ext cx="9144000" cy="333375"/>
          </a:xfrm>
          <a:prstGeom prst="rect">
            <a:avLst/>
          </a:prstGeom>
          <a:blipFill rotWithShape="1">
            <a:blip r:embed="rId2" cstate="print">
              <a:alphaModFix amt="66000"/>
            </a:blip>
          </a:blipFill>
          <a:ln w="0">
            <a:noFill/>
          </a:ln>
        </p:spPr>
        <p:txBody>
          <a:bodyPr anchor="ctr"/>
          <a:lstStyle/>
          <a:p>
            <a:pPr lvl="0" algn="ctr" eaLnBrk="1" hangingPunct="1"/>
            <a:endParaRPr lang="zh-CN" altLang="en-US" b="0" dirty="0">
              <a:solidFill>
                <a:srgbClr val="FFFFFF"/>
              </a:solidFill>
            </a:endParaRPr>
          </a:p>
        </p:txBody>
      </p:sp>
      <p:sp>
        <p:nvSpPr>
          <p:cNvPr id="4109" name="文本框 4108"/>
          <p:cNvSpPr txBox="1"/>
          <p:nvPr userDrawn="1"/>
        </p:nvSpPr>
        <p:spPr>
          <a:xfrm>
            <a:off x="6011863" y="0"/>
            <a:ext cx="3132137" cy="366713"/>
          </a:xfrm>
          <a:prstGeom prst="rect">
            <a:avLst/>
          </a:prstGeom>
          <a:noFill/>
          <a:ln w="9525">
            <a:noFill/>
          </a:ln>
        </p:spPr>
        <p:txBody>
          <a:bodyPr>
            <a:spAutoFit/>
          </a:bodyPr>
          <a:lstStyle/>
          <a:p>
            <a:pPr lvl="0" algn="dist">
              <a:spcBef>
                <a:spcPct val="50000"/>
              </a:spcBef>
            </a:pPr>
            <a:r>
              <a:rPr lang="zh-CN" altLang="en-US" b="1" dirty="0">
                <a:solidFill>
                  <a:schemeClr val="hlink"/>
                </a:solidFill>
                <a:ea typeface="楷体" panose="02010609060101010101" pitchFamily="49" charset="-122"/>
              </a:rPr>
              <a:t>博爱 奉献 卓越 创新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pPr lvl="0"/>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pPr lvl="0"/>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pPr lvl="0"/>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pPr lvl="0"/>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p>
        </p:txBody>
      </p:sp>
      <p:sp>
        <p:nvSpPr>
          <p:cNvPr id="8" name="页脚占位符 7"/>
          <p:cNvSpPr>
            <a:spLocks noGrp="1"/>
          </p:cNvSpPr>
          <p:nvPr>
            <p:ph type="ftr" sz="quarter" idx="11"/>
          </p:nvPr>
        </p:nvSpPr>
        <p:spPr/>
        <p:txBody>
          <a:bodyPr/>
          <a:lstStyle/>
          <a:p>
            <a:pPr lvl="0"/>
            <a:endParaRPr lang="zh-CN" altLang="en-US" dirty="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pPr lvl="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4" name="标题 100353"/>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00355" name="文本占位符 100354"/>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0356" name="日期占位符 100355"/>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p>
        </p:txBody>
      </p:sp>
      <p:sp>
        <p:nvSpPr>
          <p:cNvPr id="100357" name="页脚占位符 100356"/>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p>
        </p:txBody>
      </p:sp>
      <p:sp>
        <p:nvSpPr>
          <p:cNvPr id="100358" name="灯片编号占位符 100357"/>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pPr lvl="0"/>
              <a:t>‹#›</a:t>
            </a:fld>
            <a:endParaRPr lang="zh-CN" altLang="en-US" dirty="0"/>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dt="0"/>
  <p:txStyles>
    <p:title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None/>
        <a:defRPr sz="1400" b="1" i="0" u="none" kern="1200" baseline="0">
          <a:solidFill>
            <a:schemeClr val="tx1"/>
          </a:solidFill>
          <a:latin typeface="+mn-lt"/>
          <a:ea typeface="+mn-ea"/>
          <a:cs typeface="+mn-cs"/>
        </a:defRPr>
      </a:lvl2pPr>
      <a:lvl3pPr marL="914400" lvl="2" indent="0" algn="l" defTabSz="914400" eaLnBrk="0" fontAlgn="base" latinLnBrk="0" hangingPunct="0">
        <a:lnSpc>
          <a:spcPct val="100000"/>
        </a:lnSpc>
        <a:spcBef>
          <a:spcPct val="0"/>
        </a:spcBef>
        <a:spcAft>
          <a:spcPct val="0"/>
        </a:spcAft>
        <a:buNone/>
        <a:defRPr sz="1400" b="1" i="0" u="none" kern="1200" baseline="0">
          <a:solidFill>
            <a:schemeClr val="tx1"/>
          </a:solidFill>
          <a:latin typeface="+mn-lt"/>
          <a:ea typeface="+mn-ea"/>
          <a:cs typeface="+mn-cs"/>
        </a:defRPr>
      </a:lvl3pPr>
      <a:lvl4pPr marL="1371600" lvl="3" indent="0" algn="l" defTabSz="914400" eaLnBrk="0" fontAlgn="base" latinLnBrk="0" hangingPunct="0">
        <a:lnSpc>
          <a:spcPct val="100000"/>
        </a:lnSpc>
        <a:spcBef>
          <a:spcPct val="0"/>
        </a:spcBef>
        <a:spcAft>
          <a:spcPct val="0"/>
        </a:spcAft>
        <a:buNone/>
        <a:defRPr sz="1400" b="1" i="0" u="none" kern="1200" baseline="0">
          <a:solidFill>
            <a:schemeClr val="tx1"/>
          </a:solidFill>
          <a:latin typeface="+mn-lt"/>
          <a:ea typeface="+mn-ea"/>
          <a:cs typeface="+mn-cs"/>
        </a:defRPr>
      </a:lvl4pPr>
      <a:lvl5pPr marL="1828800" lvl="4" indent="0" algn="l" defTabSz="914400" eaLnBrk="0" fontAlgn="base" latinLnBrk="0" hangingPunct="0">
        <a:lnSpc>
          <a:spcPct val="100000"/>
        </a:lnSpc>
        <a:spcBef>
          <a:spcPct val="0"/>
        </a:spcBef>
        <a:spcAft>
          <a:spcPct val="0"/>
        </a:spcAft>
        <a:buNone/>
        <a:defRPr sz="1400" b="1" i="0" u="none" kern="1200" baseline="0">
          <a:solidFill>
            <a:schemeClr val="tx1"/>
          </a:solidFill>
          <a:latin typeface="+mn-lt"/>
          <a:ea typeface="+mn-ea"/>
          <a:cs typeface="+mn-cs"/>
        </a:defRPr>
      </a:lvl5pPr>
      <a:lvl6pPr marL="2286000" lvl="5" indent="0" algn="l" defTabSz="914400" eaLnBrk="0" fontAlgn="base" latinLnBrk="0" hangingPunct="0">
        <a:lnSpc>
          <a:spcPct val="100000"/>
        </a:lnSpc>
        <a:spcBef>
          <a:spcPct val="0"/>
        </a:spcBef>
        <a:spcAft>
          <a:spcPct val="0"/>
        </a:spcAft>
        <a:buNone/>
        <a:defRPr sz="1400" b="1" i="0" u="none" kern="1200" baseline="0">
          <a:solidFill>
            <a:schemeClr val="tx1"/>
          </a:solidFill>
          <a:latin typeface="+mn-lt"/>
          <a:ea typeface="+mn-ea"/>
          <a:cs typeface="+mn-cs"/>
        </a:defRPr>
      </a:lvl6pPr>
      <a:lvl7pPr marL="2743200" lvl="6" indent="0" algn="l" defTabSz="914400" eaLnBrk="0" fontAlgn="base" latinLnBrk="0" hangingPunct="0">
        <a:lnSpc>
          <a:spcPct val="100000"/>
        </a:lnSpc>
        <a:spcBef>
          <a:spcPct val="0"/>
        </a:spcBef>
        <a:spcAft>
          <a:spcPct val="0"/>
        </a:spcAft>
        <a:buNone/>
        <a:defRPr sz="1400" b="1" i="0" u="none" kern="1200" baseline="0">
          <a:solidFill>
            <a:schemeClr val="tx1"/>
          </a:solidFill>
          <a:latin typeface="+mn-lt"/>
          <a:ea typeface="+mn-ea"/>
          <a:cs typeface="+mn-cs"/>
        </a:defRPr>
      </a:lvl7pPr>
      <a:lvl8pPr marL="3200400" lvl="7" indent="0" algn="l" defTabSz="914400" eaLnBrk="0" fontAlgn="base" latinLnBrk="0" hangingPunct="0">
        <a:lnSpc>
          <a:spcPct val="100000"/>
        </a:lnSpc>
        <a:spcBef>
          <a:spcPct val="0"/>
        </a:spcBef>
        <a:spcAft>
          <a:spcPct val="0"/>
        </a:spcAft>
        <a:buNone/>
        <a:defRPr sz="1400" b="1" i="0" u="none" kern="1200" baseline="0">
          <a:solidFill>
            <a:schemeClr val="tx1"/>
          </a:solidFill>
          <a:latin typeface="+mn-lt"/>
          <a:ea typeface="+mn-ea"/>
          <a:cs typeface="+mn-cs"/>
        </a:defRPr>
      </a:lvl8pPr>
      <a:lvl9pPr marL="3657600" lvl="8" indent="0" algn="l" defTabSz="914400" eaLnBrk="0" fontAlgn="base" latinLnBrk="0" hangingPunct="0">
        <a:lnSpc>
          <a:spcPct val="100000"/>
        </a:lnSpc>
        <a:spcBef>
          <a:spcPct val="0"/>
        </a:spcBef>
        <a:spcAft>
          <a:spcPct val="0"/>
        </a:spcAft>
        <a:buNone/>
        <a:defRPr sz="1400" b="1"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slideLayout" Target="../slideLayouts/slideLayout3.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tags" Target="../tags/tag30.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30.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slideLayout" Target="../slideLayouts/slideLayout3.xml"/><Relationship Id="rId4" Type="http://schemas.openxmlformats.org/officeDocument/2006/relationships/tags" Target="../tags/tag5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p:cNvPicPr>
            <a:picLocks noChangeAspect="1"/>
          </p:cNvPicPr>
          <p:nvPr/>
        </p:nvPicPr>
        <p:blipFill>
          <a:blip r:embed="rId2" cstate="print"/>
          <a:stretch>
            <a:fillRect/>
          </a:stretch>
        </p:blipFill>
        <p:spPr>
          <a:xfrm>
            <a:off x="0" y="-171450"/>
            <a:ext cx="9144000" cy="6858000"/>
          </a:xfrm>
          <a:prstGeom prst="rect">
            <a:avLst/>
          </a:prstGeom>
          <a:noFill/>
          <a:ln w="9525">
            <a:noFill/>
          </a:ln>
        </p:spPr>
      </p:pic>
      <p:sp>
        <p:nvSpPr>
          <p:cNvPr id="223235" name="Rectangle 3"/>
          <p:cNvSpPr/>
          <p:nvPr/>
        </p:nvSpPr>
        <p:spPr>
          <a:xfrm>
            <a:off x="-684212" y="692150"/>
            <a:ext cx="5967412" cy="823913"/>
          </a:xfrm>
          <a:prstGeom prst="rect">
            <a:avLst/>
          </a:prstGeom>
          <a:noFill/>
          <a:ln w="9525">
            <a:noFill/>
          </a:ln>
        </p:spPr>
        <p:txBody>
          <a:bodyPr>
            <a:spAutoFit/>
          </a:bodyPr>
          <a:lstStyle/>
          <a:p>
            <a:pPr lvl="0" algn="ctr" eaLnBrk="1" hangingPunct="1">
              <a:buNone/>
            </a:pPr>
            <a:r>
              <a:rPr lang="zh-CN" altLang="en-US" sz="2600" b="1" dirty="0">
                <a:solidFill>
                  <a:schemeClr val="hlink"/>
                </a:solidFill>
                <a:latin typeface="Arial" panose="020B0604020202020204" pitchFamily="34" charset="0"/>
                <a:ea typeface="黑体" panose="02010609060101010101" pitchFamily="49" charset="-122"/>
              </a:rPr>
              <a:t>      莆田学院附属医院</a:t>
            </a:r>
            <a:r>
              <a:rPr lang="zh-CN" altLang="en-US" sz="3200" b="1" dirty="0">
                <a:solidFill>
                  <a:schemeClr val="hlink"/>
                </a:solidFill>
                <a:latin typeface="楷体_GB2312" pitchFamily="49" charset="-122"/>
                <a:ea typeface="楷体_GB2312" pitchFamily="49" charset="-122"/>
              </a:rPr>
              <a:t> </a:t>
            </a:r>
          </a:p>
          <a:p>
            <a:pPr lvl="0" eaLnBrk="1" hangingPunct="1">
              <a:buNone/>
            </a:pPr>
            <a:r>
              <a:rPr lang="zh-CN" altLang="en-US" sz="1600" b="0" dirty="0">
                <a:solidFill>
                  <a:schemeClr val="hlink"/>
                </a:solidFill>
                <a:latin typeface="Arial" panose="020B0604020202020204" pitchFamily="34" charset="0"/>
                <a:ea typeface="黑体" panose="02010609060101010101" pitchFamily="49" charset="-122"/>
              </a:rPr>
              <a:t>                                 </a:t>
            </a:r>
            <a:r>
              <a:rPr lang="en-US" altLang="zh-CN" sz="1200" b="0">
                <a:solidFill>
                  <a:schemeClr val="hlink"/>
                </a:solidFill>
                <a:latin typeface="Arial" panose="020B0604020202020204" pitchFamily="34" charset="0"/>
                <a:ea typeface="黑体" panose="02010609060101010101" pitchFamily="49" charset="-122"/>
              </a:rPr>
              <a:t>Affiliated Hospital of </a:t>
            </a:r>
            <a:r>
              <a:rPr lang="en-US" altLang="zh-CN" sz="1200" b="0" err="1">
                <a:solidFill>
                  <a:schemeClr val="hlink"/>
                </a:solidFill>
                <a:latin typeface="Arial" panose="020B0604020202020204" pitchFamily="34" charset="0"/>
                <a:ea typeface="黑体" panose="02010609060101010101" pitchFamily="49" charset="-122"/>
              </a:rPr>
              <a:t>Putian</a:t>
            </a:r>
            <a:r>
              <a:rPr lang="en-US" altLang="zh-CN" sz="1200" b="0">
                <a:solidFill>
                  <a:schemeClr val="hlink"/>
                </a:solidFill>
                <a:latin typeface="Arial" panose="020B0604020202020204" pitchFamily="34" charset="0"/>
                <a:ea typeface="黑体" panose="02010609060101010101" pitchFamily="49" charset="-122"/>
              </a:rPr>
              <a:t> University</a:t>
            </a:r>
          </a:p>
        </p:txBody>
      </p:sp>
      <p:pic>
        <p:nvPicPr>
          <p:cNvPr id="223236" name="Picture 4" descr="院徽"/>
          <p:cNvPicPr>
            <a:picLocks noChangeAspect="1"/>
          </p:cNvPicPr>
          <p:nvPr/>
        </p:nvPicPr>
        <p:blipFill>
          <a:blip r:embed="rId3" cstate="print"/>
          <a:stretch>
            <a:fillRect/>
          </a:stretch>
        </p:blipFill>
        <p:spPr>
          <a:xfrm>
            <a:off x="468313" y="836613"/>
            <a:ext cx="576262" cy="576262"/>
          </a:xfrm>
          <a:prstGeom prst="rect">
            <a:avLst/>
          </a:prstGeom>
          <a:noFill/>
          <a:ln w="9525">
            <a:noFill/>
          </a:ln>
        </p:spPr>
      </p:pic>
      <p:sp>
        <p:nvSpPr>
          <p:cNvPr id="223237" name="Rectangle 5"/>
          <p:cNvSpPr/>
          <p:nvPr/>
        </p:nvSpPr>
        <p:spPr>
          <a:xfrm>
            <a:off x="3116263" y="3246438"/>
            <a:ext cx="2911475" cy="366712"/>
          </a:xfrm>
          <a:prstGeom prst="rect">
            <a:avLst/>
          </a:prstGeom>
          <a:noFill/>
          <a:ln w="9525">
            <a:noFill/>
          </a:ln>
        </p:spPr>
        <p:txBody>
          <a:bodyPr wrap="none" anchor="ctr">
            <a:spAutoFit/>
          </a:bodyPr>
          <a:lstStyle/>
          <a:p>
            <a:pPr lvl="0" eaLnBrk="1" hangingPunct="1">
              <a:buNone/>
            </a:pPr>
            <a:r>
              <a:rPr lang="en-US" altLang="zh-CN" sz="1800" b="1">
                <a:latin typeface="Tahoma" panose="020B0604030504040204" pitchFamily="34" charset="0"/>
                <a:ea typeface="宋体" panose="02010600030101010101" pitchFamily="2" charset="-122"/>
              </a:rPr>
              <a:t>2009</a:t>
            </a:r>
            <a:r>
              <a:rPr lang="zh-CN" altLang="en-US" sz="1800" b="1" dirty="0">
                <a:latin typeface="Tahoma" panose="020B0604030504040204" pitchFamily="34" charset="0"/>
                <a:ea typeface="宋体" panose="02010600030101010101" pitchFamily="2" charset="-122"/>
              </a:rPr>
              <a:t>年医院评价工作汇报</a:t>
            </a:r>
            <a:r>
              <a:rPr lang="zh-CN" altLang="en-US" sz="1800" b="0" dirty="0">
                <a:latin typeface="Tahoma" panose="020B0604030504040204" pitchFamily="34" charset="0"/>
                <a:ea typeface="宋体" panose="02010600030101010101" pitchFamily="2" charset="-122"/>
              </a:rPr>
              <a:t> </a:t>
            </a:r>
          </a:p>
        </p:txBody>
      </p:sp>
      <p:pic>
        <p:nvPicPr>
          <p:cNvPr id="223238" name="Picture 7"/>
          <p:cNvPicPr>
            <a:picLocks noChangeAspect="1"/>
          </p:cNvPicPr>
          <p:nvPr/>
        </p:nvPicPr>
        <p:blipFill>
          <a:blip r:embed="rId4" cstate="print">
            <a:lum bright="20001"/>
          </a:blip>
          <a:stretch>
            <a:fillRect/>
          </a:stretch>
        </p:blipFill>
        <p:spPr>
          <a:xfrm>
            <a:off x="0" y="3068638"/>
            <a:ext cx="9144000" cy="3789362"/>
          </a:xfrm>
          <a:prstGeom prst="rect">
            <a:avLst/>
          </a:prstGeom>
          <a:noFill/>
          <a:ln w="9525">
            <a:noFill/>
          </a:ln>
        </p:spPr>
      </p:pic>
      <p:sp>
        <p:nvSpPr>
          <p:cNvPr id="347140" name="Text Box 4"/>
          <p:cNvSpPr txBox="1">
            <a:spLocks noChangeArrowheads="1"/>
          </p:cNvSpPr>
          <p:nvPr/>
        </p:nvSpPr>
        <p:spPr bwMode="gray">
          <a:xfrm>
            <a:off x="250825" y="3068638"/>
            <a:ext cx="8893175" cy="641350"/>
          </a:xfrm>
          <a:prstGeom prst="rect">
            <a:avLst/>
          </a:prstGeom>
          <a:noFill/>
          <a:ln w="0" algn="ctr">
            <a:noFill/>
            <a:miter lim="800000"/>
          </a:ln>
          <a:effectLst/>
        </p:spPr>
        <p:txBody>
          <a:bodyPr>
            <a:spAutoFit/>
          </a:bodyPr>
          <a:lstStyle/>
          <a:p>
            <a:pPr lvl="0" algn="ctr" eaLnBrk="1" hangingPunct="1">
              <a:buNone/>
            </a:pPr>
            <a:r>
              <a:rPr lang="zh-CN" altLang="en-US" sz="3600" b="1" dirty="0">
                <a:solidFill>
                  <a:schemeClr val="tx2"/>
                </a:solidFill>
              </a:rPr>
              <a:t>住院医规培基地建设和临床培训实践探讨</a:t>
            </a:r>
            <a:endParaRPr lang="" altLang="en-US" sz="3600" b="1" dirty="0">
              <a:solidFill>
                <a:schemeClr val="tx2"/>
              </a:solidFill>
            </a:endParaRPr>
          </a:p>
        </p:txBody>
      </p:sp>
      <p:sp>
        <p:nvSpPr>
          <p:cNvPr id="223240" name="矩形 223239"/>
          <p:cNvSpPr/>
          <p:nvPr/>
        </p:nvSpPr>
        <p:spPr>
          <a:xfrm>
            <a:off x="4572000" y="3860800"/>
            <a:ext cx="4572000" cy="946150"/>
          </a:xfrm>
          <a:prstGeom prst="rect">
            <a:avLst/>
          </a:prstGeom>
          <a:noFill/>
          <a:ln w="9525">
            <a:noFill/>
          </a:ln>
        </p:spPr>
        <p:txBody>
          <a:bodyPr>
            <a:spAutoFit/>
          </a:bodyPr>
          <a:lstStyle/>
          <a:p>
            <a:pPr lvl="0"/>
            <a:r>
              <a:rPr lang="zh-CN" altLang="en-US" sz="2800" b="1" dirty="0">
                <a:solidFill>
                  <a:schemeClr val="tx2"/>
                </a:solidFill>
                <a:latin typeface="Calibri" panose="020F0502020204030204" pitchFamily="34" charset="0"/>
                <a:ea typeface="宋体" panose="02010600030101010101" pitchFamily="2" charset="-122"/>
              </a:rPr>
              <a:t>莆田学院附属医院科教科</a:t>
            </a:r>
          </a:p>
          <a:p>
            <a:pPr lvl="0"/>
            <a:r>
              <a:rPr lang="zh-CN" altLang="en-US" sz="2800" b="1" dirty="0">
                <a:solidFill>
                  <a:schemeClr val="tx2"/>
                </a:solidFill>
                <a:latin typeface="Calibri" panose="020F0502020204030204" pitchFamily="34" charset="0"/>
                <a:ea typeface="宋体" panose="02010600030101010101" pitchFamily="2" charset="-122"/>
              </a:rPr>
              <a:t>          </a:t>
            </a:r>
            <a:r>
              <a:rPr lang="en-US" altLang="zh-CN" sz="2800" b="1">
                <a:solidFill>
                  <a:schemeClr val="tx2"/>
                </a:solidFill>
                <a:latin typeface="Calibri" panose="020F0502020204030204" pitchFamily="34" charset="0"/>
                <a:ea typeface="宋体" panose="02010600030101010101" pitchFamily="2" charset="-122"/>
              </a:rPr>
              <a:t>2016</a:t>
            </a:r>
            <a:r>
              <a:rPr lang="zh-CN" altLang="en-US" sz="2800" b="1" dirty="0">
                <a:solidFill>
                  <a:schemeClr val="tx2"/>
                </a:solidFill>
                <a:latin typeface="Calibri" panose="020F0502020204030204" pitchFamily="34" charset="0"/>
                <a:ea typeface="宋体" panose="02010600030101010101" pitchFamily="2" charset="-122"/>
              </a:rPr>
              <a:t>年</a:t>
            </a:r>
            <a:r>
              <a:rPr lang="en-US" altLang="zh-CN" sz="2800" b="1">
                <a:solidFill>
                  <a:schemeClr val="tx2"/>
                </a:solidFill>
                <a:latin typeface="Calibri" panose="020F0502020204030204" pitchFamily="34" charset="0"/>
                <a:ea typeface="宋体" panose="02010600030101010101" pitchFamily="2" charset="-122"/>
              </a:rPr>
              <a:t>7</a:t>
            </a:r>
            <a:r>
              <a:rPr lang="zh-CN" altLang="en-US" sz="2800" b="1" dirty="0">
                <a:solidFill>
                  <a:schemeClr val="tx2"/>
                </a:solidFill>
                <a:latin typeface="Calibri" panose="020F0502020204030204" pitchFamily="34" charset="0"/>
                <a:ea typeface="宋体" panose="02010600030101010101" pitchFamily="2" charset="-122"/>
              </a:rPr>
              <a:t>月</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187450" y="1773238"/>
            <a:ext cx="6299200" cy="0"/>
          </a:xfrm>
          <a:prstGeom prst="line">
            <a:avLst/>
          </a:prstGeom>
          <a:ln w="12700">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476375" y="5949950"/>
            <a:ext cx="6299200" cy="0"/>
          </a:xfrm>
          <a:prstGeom prst="line">
            <a:avLst/>
          </a:prstGeom>
          <a:ln w="12700">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763713" y="1844675"/>
            <a:ext cx="0" cy="3816350"/>
          </a:xfrm>
          <a:prstGeom prst="line">
            <a:avLst/>
          </a:prstGeom>
          <a:ln w="3175">
            <a:solidFill>
              <a:srgbClr val="EAEAEA"/>
            </a:solidFill>
          </a:ln>
        </p:spPr>
        <p:style>
          <a:lnRef idx="1">
            <a:schemeClr val="accent1"/>
          </a:lnRef>
          <a:fillRef idx="0">
            <a:schemeClr val="accent1"/>
          </a:fillRef>
          <a:effectRef idx="0">
            <a:schemeClr val="accent1"/>
          </a:effectRef>
          <a:fontRef idx="minor">
            <a:schemeClr val="tx1"/>
          </a:fontRef>
        </p:style>
      </p:cxnSp>
      <p:sp>
        <p:nvSpPr>
          <p:cNvPr id="291845" name="文本框 11"/>
          <p:cNvSpPr txBox="1"/>
          <p:nvPr/>
        </p:nvSpPr>
        <p:spPr>
          <a:xfrm>
            <a:off x="1763713" y="1557338"/>
            <a:ext cx="7380287" cy="3025775"/>
          </a:xfrm>
          <a:prstGeom prst="rect">
            <a:avLst/>
          </a:prstGeom>
          <a:noFill/>
          <a:ln w="9525">
            <a:noFill/>
          </a:ln>
        </p:spPr>
        <p:txBody>
          <a:bodyPr/>
          <a:lstStyle/>
          <a:p>
            <a:pPr marL="342900" lvl="0" indent="-342900"/>
            <a:r>
              <a:rPr lang="zh-CN" altLang="en-US" sz="1800" b="0" dirty="0">
                <a:latin typeface="楷体" panose="02010609060101010101" pitchFamily="49" charset="-122"/>
                <a:ea typeface="楷体" panose="02010609060101010101" pitchFamily="49" charset="-122"/>
              </a:rPr>
              <a:t>    </a:t>
            </a:r>
          </a:p>
          <a:p>
            <a:pPr marL="342900" lvl="0" indent="-342900">
              <a:lnSpc>
                <a:spcPct val="130000"/>
              </a:lnSpc>
            </a:pPr>
            <a:r>
              <a:rPr lang="en-US" altLang="zh-CN" sz="1600" b="1">
                <a:solidFill>
                  <a:schemeClr val="hlink"/>
                </a:solidFill>
                <a:latin typeface="楷体" panose="02010609060101010101" pitchFamily="49" charset="-122"/>
                <a:ea typeface="楷体" panose="02010609060101010101" pitchFamily="49" charset="-122"/>
              </a:rPr>
              <a:t>(5)</a:t>
            </a:r>
            <a:r>
              <a:rPr lang="zh-CN" altLang="en-US" sz="1600" b="1" dirty="0">
                <a:solidFill>
                  <a:schemeClr val="hlink"/>
                </a:solidFill>
                <a:latin typeface="楷体" panose="02010609060101010101" pitchFamily="49" charset="-122"/>
                <a:ea typeface="楷体" panose="02010609060101010101" pitchFamily="49" charset="-122"/>
              </a:rPr>
              <a:t>开发管理信息平台</a:t>
            </a:r>
          </a:p>
          <a:p>
            <a:pPr marL="342900" lvl="0" indent="-342900">
              <a:lnSpc>
                <a:spcPct val="130000"/>
              </a:lnSpc>
            </a:pPr>
            <a:r>
              <a:rPr lang="zh-CN" altLang="en-US" sz="1600" b="1" dirty="0">
                <a:latin typeface="楷体" panose="02010609060101010101" pitchFamily="49" charset="-122"/>
                <a:ea typeface="楷体" panose="02010609060101010101" pitchFamily="49" charset="-122"/>
              </a:rPr>
              <a:t>    探索信息化培训考核管理模式，创建教学信息化管理平台势在必行，医院目前在原有科教系统和考试系统的基础上已验收一期住院医师规范化培训管理系统、 临床模拟培训中心系统、 网上考试系统。 集人员信息管理、 培训计划、 网上学习、 考核、 评教于一体， 力求进一步提高医院住院医师规范化培训管理的工作效率，使培训更加公开、 公平、 公正和规范。</a:t>
            </a:r>
          </a:p>
        </p:txBody>
      </p:sp>
      <p:sp>
        <p:nvSpPr>
          <p:cNvPr id="291846" name="矩形 291845"/>
          <p:cNvSpPr/>
          <p:nvPr/>
        </p:nvSpPr>
        <p:spPr>
          <a:xfrm>
            <a:off x="395288" y="406400"/>
            <a:ext cx="763587" cy="641350"/>
          </a:xfrm>
          <a:prstGeom prst="rect">
            <a:avLst/>
          </a:prstGeom>
          <a:noFill/>
          <a:ln w="9525">
            <a:noFill/>
          </a:ln>
        </p:spPr>
        <p:txBody>
          <a:bodyPr wrap="none" anchor="t">
            <a:spAutoFit/>
          </a:bodyPr>
          <a:lstStyle/>
          <a:p>
            <a:pPr lvl="0"/>
            <a:r>
              <a:rPr lang="en-US" altLang="zh-CN" sz="3600" b="0">
                <a:solidFill>
                  <a:schemeClr val="bg1"/>
                </a:solidFill>
                <a:latin typeface="Calibri" panose="020F0502020204030204" pitchFamily="34" charset="0"/>
                <a:ea typeface="宋体" panose="02010600030101010101" pitchFamily="2" charset="-122"/>
              </a:rPr>
              <a:t>1.3</a:t>
            </a:r>
            <a:endParaRPr lang="zh-CN" altLang="en-US" sz="3600" b="0" dirty="0">
              <a:solidFill>
                <a:schemeClr val="bg1"/>
              </a:solidFill>
              <a:latin typeface="Calibri" panose="020F0502020204030204" pitchFamily="34" charset="0"/>
              <a:ea typeface="宋体" panose="02010600030101010101" pitchFamily="2" charset="-122"/>
            </a:endParaRPr>
          </a:p>
        </p:txBody>
      </p:sp>
      <p:sp>
        <p:nvSpPr>
          <p:cNvPr id="291847" name="矩形 291846"/>
          <p:cNvSpPr/>
          <p:nvPr/>
        </p:nvSpPr>
        <p:spPr>
          <a:xfrm>
            <a:off x="1835150" y="404813"/>
            <a:ext cx="2713038" cy="733425"/>
          </a:xfrm>
          <a:prstGeom prst="rect">
            <a:avLst/>
          </a:prstGeom>
          <a:noFill/>
          <a:ln w="9525">
            <a:noFill/>
          </a:ln>
        </p:spPr>
        <p:txBody>
          <a:bodyPr>
            <a:spAutoFit/>
          </a:bodyPr>
          <a:lstStyle/>
          <a:p>
            <a:pPr lvl="0">
              <a:lnSpc>
                <a:spcPct val="150000"/>
              </a:lnSpc>
            </a:pPr>
            <a:r>
              <a:rPr lang="zh-CN" altLang="en-US" sz="2800" b="1" dirty="0">
                <a:solidFill>
                  <a:srgbClr val="0F6FC6"/>
                </a:solidFill>
                <a:latin typeface="Calibri" panose="020F0502020204030204" pitchFamily="34" charset="0"/>
                <a:ea typeface="微软雅黑" panose="020B0503020204020204" pitchFamily="34" charset="-122"/>
              </a:rPr>
              <a:t>加强基础建设</a:t>
            </a:r>
          </a:p>
        </p:txBody>
      </p:sp>
      <p:pic>
        <p:nvPicPr>
          <p:cNvPr id="291849" name="图片 291848"/>
          <p:cNvPicPr>
            <a:picLocks noChangeAspect="1"/>
          </p:cNvPicPr>
          <p:nvPr/>
        </p:nvPicPr>
        <p:blipFill>
          <a:blip r:embed="rId3" cstate="print"/>
          <a:stretch>
            <a:fillRect/>
          </a:stretch>
        </p:blipFill>
        <p:spPr>
          <a:xfrm>
            <a:off x="4500563" y="5340350"/>
            <a:ext cx="2124075" cy="1517650"/>
          </a:xfrm>
          <a:prstGeom prst="rect">
            <a:avLst/>
          </a:prstGeom>
          <a:noFill/>
          <a:ln w="9525">
            <a:noFill/>
          </a:ln>
        </p:spPr>
      </p:pic>
      <p:pic>
        <p:nvPicPr>
          <p:cNvPr id="291850" name="图片 291849" descr="364966722995924060"/>
          <p:cNvPicPr>
            <a:picLocks noChangeAspect="1"/>
          </p:cNvPicPr>
          <p:nvPr/>
        </p:nvPicPr>
        <p:blipFill>
          <a:blip r:embed="rId4" cstate="print"/>
          <a:stretch>
            <a:fillRect/>
          </a:stretch>
        </p:blipFill>
        <p:spPr>
          <a:xfrm>
            <a:off x="6588125" y="5300663"/>
            <a:ext cx="2555875" cy="1557337"/>
          </a:xfrm>
          <a:prstGeom prst="rect">
            <a:avLst/>
          </a:prstGeom>
          <a:noFill/>
          <a:ln w="9525">
            <a:noFill/>
          </a:ln>
        </p:spPr>
      </p:pic>
      <p:pic>
        <p:nvPicPr>
          <p:cNvPr id="291851" name="图片 291850"/>
          <p:cNvPicPr>
            <a:picLocks noChangeAspect="1"/>
          </p:cNvPicPr>
          <p:nvPr/>
        </p:nvPicPr>
        <p:blipFill>
          <a:blip r:embed="rId5" cstate="print"/>
          <a:stretch>
            <a:fillRect/>
          </a:stretch>
        </p:blipFill>
        <p:spPr>
          <a:xfrm>
            <a:off x="5940425" y="3860800"/>
            <a:ext cx="2838450" cy="154940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5508625" y="2276475"/>
            <a:ext cx="3635375" cy="3240088"/>
          </a:xfrm>
          <a:prstGeom prst="roundRect">
            <a:avLst>
              <a:gd name="adj" fmla="val 5242"/>
            </a:avLst>
          </a:prstGeom>
          <a:noFill/>
          <a:ln>
            <a:solidFill>
              <a:srgbClr val="4FCDC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0" anchor="ctr"/>
          <a:lstStyle/>
          <a:p>
            <a:pPr lvl="0" algn="ctr"/>
            <a:r>
              <a:rPr lang="zh-CN" altLang="en-US" sz="3200" b="1" dirty="0">
                <a:latin typeface="楷体" panose="02010609060101010101" pitchFamily="49" charset="-122"/>
                <a:ea typeface="楷体" panose="02010609060101010101" pitchFamily="49" charset="-122"/>
              </a:rPr>
              <a:t>录取流程</a:t>
            </a:r>
          </a:p>
          <a:p>
            <a:pPr lvl="0" algn="ctr"/>
            <a:r>
              <a:rPr lang="zh-CN" altLang="en-US" sz="3200" b="1" dirty="0">
                <a:latin typeface="楷体" panose="02010609060101010101" pitchFamily="49" charset="-122"/>
                <a:ea typeface="楷体" panose="02010609060101010101" pitchFamily="49" charset="-122"/>
              </a:rPr>
              <a:t>组织报名、笔试、面试和体检这四个环节</a:t>
            </a:r>
          </a:p>
        </p:txBody>
      </p:sp>
      <p:sp>
        <p:nvSpPr>
          <p:cNvPr id="4" name="圆角矩形 3"/>
          <p:cNvSpPr/>
          <p:nvPr/>
        </p:nvSpPr>
        <p:spPr>
          <a:xfrm>
            <a:off x="0" y="2205038"/>
            <a:ext cx="3559175" cy="3240088"/>
          </a:xfrm>
          <a:prstGeom prst="roundRect">
            <a:avLst>
              <a:gd name="adj" fmla="val 5242"/>
            </a:avLst>
          </a:prstGeom>
          <a:noFill/>
          <a:ln>
            <a:solidFill>
              <a:srgbClr val="63BED7"/>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rIns="828000" anchor="ctr"/>
          <a:lstStyle/>
          <a:p>
            <a:pPr lvl="0" algn="ctr"/>
            <a:r>
              <a:rPr lang="zh-CN" altLang="en-US" sz="3200" b="1" dirty="0">
                <a:latin typeface="楷体" panose="02010609060101010101" pitchFamily="49" charset="-122"/>
                <a:ea typeface="楷体" panose="02010609060101010101" pitchFamily="49" charset="-122"/>
              </a:rPr>
              <a:t>录取流程</a:t>
            </a:r>
          </a:p>
          <a:p>
            <a:pPr lvl="0"/>
            <a:r>
              <a:rPr lang="zh-CN" altLang="en-US" sz="3200" b="1" dirty="0">
                <a:latin typeface="楷体" panose="02010609060101010101" pitchFamily="49" charset="-122"/>
                <a:ea typeface="楷体" panose="02010609060101010101" pitchFamily="49" charset="-122"/>
              </a:rPr>
              <a:t>组织报名、面试和体检这四个环节</a:t>
            </a:r>
          </a:p>
        </p:txBody>
      </p:sp>
      <p:sp>
        <p:nvSpPr>
          <p:cNvPr id="81925" name="任意多边形 5"/>
          <p:cNvSpPr/>
          <p:nvPr/>
        </p:nvSpPr>
        <p:spPr>
          <a:xfrm>
            <a:off x="4159250" y="2938463"/>
            <a:ext cx="823913" cy="1670050"/>
          </a:xfrm>
          <a:custGeom>
            <a:avLst/>
            <a:gdLst>
              <a:gd name="txL" fmla="*/ 0 w 823166"/>
              <a:gd name="txT" fmla="*/ 0 h 1670140"/>
              <a:gd name="txR" fmla="*/ 823166 w 823166"/>
              <a:gd name="txB" fmla="*/ 1670140 h 1670140"/>
            </a:gdLst>
            <a:ahLst/>
            <a:cxnLst>
              <a:cxn ang="0">
                <a:pos x="423249" y="0"/>
              </a:cxn>
              <a:cxn ang="0">
                <a:pos x="439426" y="12086"/>
              </a:cxn>
              <a:cxn ang="0">
                <a:pos x="823913" y="826589"/>
              </a:cxn>
              <a:cxn ang="0">
                <a:pos x="439426" y="1641093"/>
              </a:cxn>
              <a:cxn ang="0">
                <a:pos x="400665" y="1670050"/>
              </a:cxn>
              <a:cxn ang="0">
                <a:pos x="384487" y="1657964"/>
              </a:cxn>
              <a:cxn ang="0">
                <a:pos x="0" y="843461"/>
              </a:cxn>
              <a:cxn ang="0">
                <a:pos x="384487" y="28957"/>
              </a:cxn>
              <a:cxn ang="0">
                <a:pos x="423249" y="0"/>
              </a:cxn>
            </a:cxnLst>
            <a:rect l="txL" t="txT" r="txR" b="txB"/>
            <a:pathLst>
              <a:path w="823166" h="1670140">
                <a:moveTo>
                  <a:pt x="422865" y="0"/>
                </a:moveTo>
                <a:lnTo>
                  <a:pt x="439028" y="12087"/>
                </a:lnTo>
                <a:cubicBezTo>
                  <a:pt x="673631" y="205698"/>
                  <a:pt x="823166" y="498703"/>
                  <a:pt x="823166" y="826634"/>
                </a:cubicBezTo>
                <a:cubicBezTo>
                  <a:pt x="823166" y="1154565"/>
                  <a:pt x="673631" y="1447570"/>
                  <a:pt x="439028" y="1641181"/>
                </a:cubicBezTo>
                <a:lnTo>
                  <a:pt x="400302" y="1670140"/>
                </a:lnTo>
                <a:lnTo>
                  <a:pt x="384138" y="1658053"/>
                </a:lnTo>
                <a:cubicBezTo>
                  <a:pt x="149536" y="1464442"/>
                  <a:pt x="0" y="1171437"/>
                  <a:pt x="0" y="843506"/>
                </a:cubicBezTo>
                <a:cubicBezTo>
                  <a:pt x="0" y="515575"/>
                  <a:pt x="149536" y="222570"/>
                  <a:pt x="384138" y="28959"/>
                </a:cubicBezTo>
                <a:lnTo>
                  <a:pt x="422865" y="0"/>
                </a:lnTo>
                <a:close/>
              </a:path>
            </a:pathLst>
          </a:custGeom>
          <a:solidFill>
            <a:srgbClr val="C7C9CB"/>
          </a:solidFill>
          <a:ln w="0" cap="flat" cmpd="sng">
            <a:solidFill>
              <a:srgbClr val="FFFFFF"/>
            </a:solidFill>
            <a:prstDash val="solid"/>
            <a:round/>
            <a:headEnd type="none" w="med" len="med"/>
            <a:tailEnd type="none" w="med" len="med"/>
          </a:ln>
        </p:spPr>
        <p:txBody>
          <a:bodyPr anchor="ctr"/>
          <a:lstStyle/>
          <a:p>
            <a:pPr lvl="0" algn="ctr" eaLnBrk="1" hangingPunct="1"/>
            <a:r>
              <a:rPr lang="zh-CN" altLang="en-US" sz="2200" b="1" dirty="0">
                <a:latin typeface="宋体" panose="02010600030101010101" pitchFamily="2" charset="-122"/>
                <a:ea typeface="微软雅黑" panose="020B0503020204020204" pitchFamily="34" charset="-122"/>
              </a:rPr>
              <a:t>招生对象</a:t>
            </a:r>
          </a:p>
        </p:txBody>
      </p:sp>
      <p:sp>
        <p:nvSpPr>
          <p:cNvPr id="81926" name="任意多边形 6"/>
          <p:cNvSpPr/>
          <p:nvPr/>
        </p:nvSpPr>
        <p:spPr>
          <a:xfrm>
            <a:off x="2843213" y="2708275"/>
            <a:ext cx="1711325" cy="2111375"/>
          </a:xfrm>
          <a:custGeom>
            <a:avLst/>
            <a:gdLst>
              <a:gd name="txL" fmla="*/ 0 w 1710887"/>
              <a:gd name="txT" fmla="*/ 0 h 2111188"/>
              <a:gd name="txR" fmla="*/ 1710887 w 1710887"/>
              <a:gd name="txB" fmla="*/ 2111188 h 2111188"/>
            </a:gdLst>
            <a:ahLst/>
            <a:cxnLst>
              <a:cxn ang="0">
                <a:pos x="1055864" y="0"/>
              </a:cxn>
              <a:cxn ang="0">
                <a:pos x="1646207" y="180295"/>
              </a:cxn>
              <a:cxn ang="0">
                <a:pos x="1711325" y="228980"/>
              </a:cxn>
              <a:cxn ang="0">
                <a:pos x="1672588" y="257942"/>
              </a:cxn>
              <a:cxn ang="0">
                <a:pos x="1288352" y="1072561"/>
              </a:cxn>
              <a:cxn ang="0">
                <a:pos x="1672588" y="1887180"/>
              </a:cxn>
              <a:cxn ang="0">
                <a:pos x="1688756" y="1899268"/>
              </a:cxn>
              <a:cxn ang="0">
                <a:pos x="1646207" y="1931080"/>
              </a:cxn>
              <a:cxn ang="0">
                <a:pos x="1055864" y="2111375"/>
              </a:cxn>
              <a:cxn ang="0">
                <a:pos x="0" y="1055688"/>
              </a:cxn>
              <a:cxn ang="0">
                <a:pos x="1055864" y="0"/>
              </a:cxn>
            </a:cxnLst>
            <a:rect l="txL" t="txT" r="txR" b="txB"/>
            <a:pathLst>
              <a:path w="1710887" h="2111188">
                <a:moveTo>
                  <a:pt x="1055594" y="0"/>
                </a:moveTo>
                <a:cubicBezTo>
                  <a:pt x="1274215" y="0"/>
                  <a:pt x="1477313" y="66460"/>
                  <a:pt x="1645786" y="180279"/>
                </a:cubicBezTo>
                <a:lnTo>
                  <a:pt x="1710887" y="228960"/>
                </a:lnTo>
                <a:lnTo>
                  <a:pt x="1672160" y="257919"/>
                </a:lnTo>
                <a:cubicBezTo>
                  <a:pt x="1437558" y="451530"/>
                  <a:pt x="1288022" y="744535"/>
                  <a:pt x="1288022" y="1072466"/>
                </a:cubicBezTo>
                <a:cubicBezTo>
                  <a:pt x="1288022" y="1400397"/>
                  <a:pt x="1437558" y="1693402"/>
                  <a:pt x="1672160" y="1887013"/>
                </a:cubicBezTo>
                <a:lnTo>
                  <a:pt x="1688324" y="1899100"/>
                </a:lnTo>
                <a:lnTo>
                  <a:pt x="1645786" y="1930909"/>
                </a:lnTo>
                <a:cubicBezTo>
                  <a:pt x="1477313" y="2044728"/>
                  <a:pt x="1274215" y="2111188"/>
                  <a:pt x="1055594" y="2111188"/>
                </a:cubicBezTo>
                <a:cubicBezTo>
                  <a:pt x="472606" y="2111188"/>
                  <a:pt x="0" y="1638582"/>
                  <a:pt x="0" y="1055594"/>
                </a:cubicBezTo>
                <a:cubicBezTo>
                  <a:pt x="0" y="472606"/>
                  <a:pt x="472606" y="0"/>
                  <a:pt x="1055594" y="0"/>
                </a:cubicBezTo>
                <a:close/>
              </a:path>
            </a:pathLst>
          </a:custGeom>
          <a:solidFill>
            <a:srgbClr val="63BED7"/>
          </a:solidFill>
          <a:ln w="38100" cap="flat" cmpd="sng">
            <a:solidFill>
              <a:srgbClr val="FFFFFF"/>
            </a:solidFill>
            <a:prstDash val="solid"/>
            <a:round/>
            <a:headEnd type="none" w="med" len="med"/>
            <a:tailEnd type="none" w="med" len="med"/>
          </a:ln>
        </p:spPr>
        <p:txBody>
          <a:bodyPr lIns="216000" rIns="288000" anchor="ctr"/>
          <a:lstStyle/>
          <a:p>
            <a:pPr lvl="0" eaLnBrk="1" hangingPunct="1"/>
            <a:r>
              <a:rPr lang="zh-CN" altLang="en-US" sz="2000" b="1" dirty="0">
                <a:solidFill>
                  <a:srgbClr val="FFFFFF"/>
                </a:solidFill>
                <a:latin typeface="宋体" panose="02010600030101010101" pitchFamily="2" charset="-122"/>
                <a:ea typeface="微软雅黑" panose="020B0503020204020204" pitchFamily="34" charset="-122"/>
              </a:rPr>
              <a:t>单位人</a:t>
            </a:r>
          </a:p>
        </p:txBody>
      </p:sp>
      <p:sp>
        <p:nvSpPr>
          <p:cNvPr id="81927" name="任意多边形 7"/>
          <p:cNvSpPr/>
          <p:nvPr/>
        </p:nvSpPr>
        <p:spPr>
          <a:xfrm>
            <a:off x="4572000" y="2708275"/>
            <a:ext cx="1711325" cy="2111375"/>
          </a:xfrm>
          <a:custGeom>
            <a:avLst/>
            <a:gdLst>
              <a:gd name="txL" fmla="*/ 0 w 1710886"/>
              <a:gd name="txT" fmla="*/ 0 h 2111188"/>
              <a:gd name="txR" fmla="*/ 1710886 w 1710886"/>
              <a:gd name="txB" fmla="*/ 2111188 h 2111188"/>
            </a:gdLst>
            <a:ahLst/>
            <a:cxnLst>
              <a:cxn ang="0">
                <a:pos x="655460" y="0"/>
              </a:cxn>
              <a:cxn ang="0">
                <a:pos x="1711325" y="1055688"/>
              </a:cxn>
              <a:cxn ang="0">
                <a:pos x="655460" y="2111375"/>
              </a:cxn>
              <a:cxn ang="0">
                <a:pos x="65117" y="1931080"/>
              </a:cxn>
              <a:cxn ang="0">
                <a:pos x="0" y="1882395"/>
              </a:cxn>
              <a:cxn ang="0">
                <a:pos x="38736" y="1853433"/>
              </a:cxn>
              <a:cxn ang="0">
                <a:pos x="422973" y="1038814"/>
              </a:cxn>
              <a:cxn ang="0">
                <a:pos x="38736" y="224195"/>
              </a:cxn>
              <a:cxn ang="0">
                <a:pos x="22569" y="212107"/>
              </a:cxn>
              <a:cxn ang="0">
                <a:pos x="65117" y="180295"/>
              </a:cxn>
              <a:cxn ang="0">
                <a:pos x="655460" y="0"/>
              </a:cxn>
            </a:cxnLst>
            <a:rect l="txL" t="txT" r="txR" b="txB"/>
            <a:pathLst>
              <a:path w="1710886" h="2111188">
                <a:moveTo>
                  <a:pt x="655292" y="0"/>
                </a:moveTo>
                <a:cubicBezTo>
                  <a:pt x="1238280" y="0"/>
                  <a:pt x="1710886" y="472606"/>
                  <a:pt x="1710886" y="1055594"/>
                </a:cubicBezTo>
                <a:cubicBezTo>
                  <a:pt x="1710886" y="1638582"/>
                  <a:pt x="1238280" y="2111188"/>
                  <a:pt x="655292" y="2111188"/>
                </a:cubicBezTo>
                <a:cubicBezTo>
                  <a:pt x="436672" y="2111188"/>
                  <a:pt x="233574" y="2044728"/>
                  <a:pt x="65100" y="1930909"/>
                </a:cubicBezTo>
                <a:lnTo>
                  <a:pt x="0" y="1882228"/>
                </a:lnTo>
                <a:lnTo>
                  <a:pt x="38726" y="1853269"/>
                </a:lnTo>
                <a:cubicBezTo>
                  <a:pt x="273329" y="1659658"/>
                  <a:pt x="422864" y="1366653"/>
                  <a:pt x="422864" y="1038722"/>
                </a:cubicBezTo>
                <a:cubicBezTo>
                  <a:pt x="422864" y="710791"/>
                  <a:pt x="273329" y="417786"/>
                  <a:pt x="38726" y="224175"/>
                </a:cubicBezTo>
                <a:lnTo>
                  <a:pt x="22563" y="212088"/>
                </a:lnTo>
                <a:lnTo>
                  <a:pt x="65100" y="180279"/>
                </a:lnTo>
                <a:cubicBezTo>
                  <a:pt x="233574" y="66460"/>
                  <a:pt x="436672" y="0"/>
                  <a:pt x="655292" y="0"/>
                </a:cubicBezTo>
                <a:close/>
              </a:path>
            </a:pathLst>
          </a:custGeom>
          <a:solidFill>
            <a:srgbClr val="4FCDC1"/>
          </a:solidFill>
          <a:ln w="38100" cap="flat" cmpd="sng">
            <a:solidFill>
              <a:srgbClr val="FFFFFF"/>
            </a:solidFill>
            <a:prstDash val="solid"/>
            <a:round/>
            <a:headEnd type="none" w="med" len="med"/>
            <a:tailEnd type="none" w="med" len="med"/>
          </a:ln>
        </p:spPr>
        <p:txBody>
          <a:bodyPr lIns="504000" rIns="180000" anchor="ctr"/>
          <a:lstStyle/>
          <a:p>
            <a:pPr lvl="0" eaLnBrk="1" hangingPunct="1"/>
            <a:r>
              <a:rPr lang="zh-CN" altLang="en-US" sz="2000" b="1" dirty="0">
                <a:solidFill>
                  <a:srgbClr val="FFFFFF"/>
                </a:solidFill>
                <a:latin typeface="宋体" panose="02010600030101010101" pitchFamily="2" charset="-122"/>
                <a:ea typeface="微软雅黑" panose="020B0503020204020204" pitchFamily="34" charset="-122"/>
              </a:rPr>
              <a:t>社会人</a:t>
            </a:r>
          </a:p>
        </p:txBody>
      </p:sp>
      <p:sp>
        <p:nvSpPr>
          <p:cNvPr id="81928" name="文本框 81927"/>
          <p:cNvSpPr txBox="1"/>
          <p:nvPr/>
        </p:nvSpPr>
        <p:spPr>
          <a:xfrm>
            <a:off x="250825" y="476250"/>
            <a:ext cx="865188" cy="641350"/>
          </a:xfrm>
          <a:prstGeom prst="rect">
            <a:avLst/>
          </a:prstGeom>
          <a:noFill/>
          <a:ln w="9525">
            <a:noFill/>
          </a:ln>
        </p:spPr>
        <p:txBody>
          <a:bodyPr>
            <a:spAutoFit/>
          </a:bodyPr>
          <a:lstStyle/>
          <a:p>
            <a:pPr lvl="0">
              <a:spcBef>
                <a:spcPct val="50000"/>
              </a:spcBef>
            </a:pPr>
            <a:r>
              <a:rPr lang="en-US" altLang="zh-CN" sz="3600" b="0">
                <a:solidFill>
                  <a:schemeClr val="bg1"/>
                </a:solidFill>
                <a:latin typeface="Calibri" panose="020F0502020204030204" pitchFamily="34" charset="0"/>
                <a:ea typeface="宋体" panose="02010600030101010101" pitchFamily="2" charset="-122"/>
              </a:rPr>
              <a:t>1.4</a:t>
            </a:r>
          </a:p>
        </p:txBody>
      </p:sp>
      <p:sp>
        <p:nvSpPr>
          <p:cNvPr id="81929" name="文本框 81928"/>
          <p:cNvSpPr txBox="1"/>
          <p:nvPr/>
        </p:nvSpPr>
        <p:spPr>
          <a:xfrm>
            <a:off x="1763713" y="404813"/>
            <a:ext cx="5472112" cy="733425"/>
          </a:xfrm>
          <a:prstGeom prst="rect">
            <a:avLst/>
          </a:prstGeom>
          <a:noFill/>
          <a:ln w="9525">
            <a:noFill/>
          </a:ln>
        </p:spPr>
        <p:txBody>
          <a:bodyPr>
            <a:spAutoFit/>
          </a:bodyPr>
          <a:lstStyle/>
          <a:p>
            <a:pPr lvl="0">
              <a:lnSpc>
                <a:spcPct val="150000"/>
              </a:lnSpc>
              <a:spcBef>
                <a:spcPct val="50000"/>
              </a:spcBef>
            </a:pPr>
            <a:r>
              <a:rPr lang="zh-CN" altLang="en-US" sz="2800" b="1" dirty="0">
                <a:solidFill>
                  <a:srgbClr val="0F6FC6"/>
                </a:solidFill>
                <a:latin typeface="Calibri" panose="020F0502020204030204" pitchFamily="34" charset="0"/>
                <a:ea typeface="微软雅黑" panose="020B0503020204020204" pitchFamily="34" charset="-122"/>
              </a:rPr>
              <a:t>招生对象</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77"/>
          <p:cNvSpPr/>
          <p:nvPr/>
        </p:nvSpPr>
        <p:spPr>
          <a:xfrm>
            <a:off x="8027988" y="1844675"/>
            <a:ext cx="677863" cy="1069975"/>
          </a:xfrm>
          <a:custGeom>
            <a:avLst/>
            <a:gdLst/>
            <a:ahLst/>
            <a:cxnLst/>
            <a:rect l="l" t="t" r="r" b="b"/>
            <a:pathLst>
              <a:path w="621055" h="978642">
                <a:moveTo>
                  <a:pt x="13003" y="762005"/>
                </a:moveTo>
                <a:lnTo>
                  <a:pt x="181111" y="859062"/>
                </a:lnTo>
                <a:lnTo>
                  <a:pt x="0" y="978642"/>
                </a:lnTo>
                <a:close/>
                <a:moveTo>
                  <a:pt x="502622" y="186898"/>
                </a:moveTo>
                <a:lnTo>
                  <a:pt x="175090" y="754200"/>
                </a:lnTo>
                <a:lnTo>
                  <a:pt x="196101" y="766331"/>
                </a:lnTo>
                <a:lnTo>
                  <a:pt x="523633" y="199029"/>
                </a:lnTo>
                <a:close/>
                <a:moveTo>
                  <a:pt x="457985" y="161127"/>
                </a:moveTo>
                <a:lnTo>
                  <a:pt x="130453" y="728429"/>
                </a:lnTo>
                <a:lnTo>
                  <a:pt x="151464" y="740560"/>
                </a:lnTo>
                <a:lnTo>
                  <a:pt x="478996" y="173258"/>
                </a:lnTo>
                <a:close/>
                <a:moveTo>
                  <a:pt x="413348" y="135356"/>
                </a:moveTo>
                <a:lnTo>
                  <a:pt x="85816" y="702658"/>
                </a:lnTo>
                <a:lnTo>
                  <a:pt x="106827" y="714789"/>
                </a:lnTo>
                <a:lnTo>
                  <a:pt x="434359" y="147487"/>
                </a:lnTo>
                <a:close/>
                <a:moveTo>
                  <a:pt x="417712" y="61029"/>
                </a:moveTo>
                <a:lnTo>
                  <a:pt x="585820" y="158086"/>
                </a:lnTo>
                <a:lnTo>
                  <a:pt x="191736" y="840659"/>
                </a:lnTo>
                <a:lnTo>
                  <a:pt x="23628" y="743602"/>
                </a:lnTo>
                <a:close/>
                <a:moveTo>
                  <a:pt x="452947" y="0"/>
                </a:moveTo>
                <a:lnTo>
                  <a:pt x="621055" y="97057"/>
                </a:lnTo>
                <a:lnTo>
                  <a:pt x="596793" y="139079"/>
                </a:lnTo>
                <a:lnTo>
                  <a:pt x="428686" y="42022"/>
                </a:lnTo>
                <a:close/>
              </a:path>
            </a:pathLst>
          </a:custGeom>
          <a:solidFill>
            <a:srgbClr val="583F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5" name="直接连接符 4"/>
          <p:cNvCxnSpPr/>
          <p:nvPr/>
        </p:nvCxnSpPr>
        <p:spPr>
          <a:xfrm>
            <a:off x="0" y="2924175"/>
            <a:ext cx="9144000" cy="0"/>
          </a:xfrm>
          <a:prstGeom prst="line">
            <a:avLst/>
          </a:prstGeom>
          <a:ln>
            <a:solidFill>
              <a:srgbClr val="AB97DD"/>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971550" y="3068638"/>
            <a:ext cx="7515225" cy="1849438"/>
          </a:xfrm>
          <a:prstGeom prst="rect">
            <a:avLst/>
          </a:prstGeom>
          <a:noFill/>
        </p:spPr>
        <p:txBody>
          <a:bodyPr>
            <a:spAutoFit/>
          </a:bodyPr>
          <a:lstStyle/>
          <a:p>
            <a:pPr lvl="0" eaLnBrk="1" hangingPunct="1">
              <a:spcBef>
                <a:spcPct val="20000"/>
              </a:spcBef>
            </a:pPr>
            <a:r>
              <a:rPr lang="zh-CN" altLang="en-US" sz="3600" b="0" dirty="0">
                <a:latin typeface="楷体" panose="02010609060101010101" pitchFamily="49" charset="-122"/>
                <a:ea typeface="楷体" panose="02010609060101010101" pitchFamily="49" charset="-122"/>
              </a:rPr>
              <a:t> 住院医师经过规范化培训，要达到卫计委规定的主治医师水平。</a:t>
            </a:r>
          </a:p>
          <a:p>
            <a:pPr lvl="0" eaLnBrk="1" hangingPunct="1">
              <a:spcBef>
                <a:spcPct val="20000"/>
              </a:spcBef>
            </a:pPr>
            <a:endParaRPr lang="zh-CN" altLang="en-US" sz="3600" b="0" dirty="0">
              <a:latin typeface="楷体" panose="02010609060101010101" pitchFamily="49" charset="-122"/>
              <a:ea typeface="楷体" panose="02010609060101010101" pitchFamily="49" charset="-122"/>
            </a:endParaRPr>
          </a:p>
        </p:txBody>
      </p:sp>
      <p:sp>
        <p:nvSpPr>
          <p:cNvPr id="234502" name="矩形 234501"/>
          <p:cNvSpPr/>
          <p:nvPr/>
        </p:nvSpPr>
        <p:spPr>
          <a:xfrm>
            <a:off x="179388" y="549275"/>
            <a:ext cx="936625" cy="457200"/>
          </a:xfrm>
          <a:prstGeom prst="rect">
            <a:avLst/>
          </a:prstGeom>
          <a:noFill/>
          <a:ln w="9525">
            <a:noFill/>
          </a:ln>
        </p:spPr>
        <p:txBody>
          <a:bodyPr>
            <a:spAutoFit/>
          </a:bodyPr>
          <a:lstStyle/>
          <a:p>
            <a:pPr lvl="0"/>
            <a:r>
              <a:rPr lang="en-US" altLang="zh-CN" sz="2400" b="1">
                <a:solidFill>
                  <a:schemeClr val="bg1"/>
                </a:solidFill>
                <a:latin typeface="Calibri" panose="020F0502020204030204" pitchFamily="34" charset="0"/>
                <a:ea typeface="宋体" panose="02010600030101010101" pitchFamily="2" charset="-122"/>
              </a:rPr>
              <a:t>1.5</a:t>
            </a:r>
          </a:p>
        </p:txBody>
      </p:sp>
      <p:sp>
        <p:nvSpPr>
          <p:cNvPr id="234503" name="矩形 234502"/>
          <p:cNvSpPr/>
          <p:nvPr/>
        </p:nvSpPr>
        <p:spPr>
          <a:xfrm>
            <a:off x="1547813" y="620713"/>
            <a:ext cx="7596187" cy="519112"/>
          </a:xfrm>
          <a:prstGeom prst="rect">
            <a:avLst/>
          </a:prstGeom>
          <a:noFill/>
          <a:ln w="9525">
            <a:noFill/>
          </a:ln>
        </p:spPr>
        <p:txBody>
          <a:bodyPr>
            <a:spAutoFit/>
          </a:bodyPr>
          <a:lstStyle/>
          <a:p>
            <a:pPr lvl="0"/>
            <a:r>
              <a:rPr lang="zh-CN" altLang="en-US" sz="2800" b="1" dirty="0">
                <a:solidFill>
                  <a:srgbClr val="0F6FC6"/>
                </a:solidFill>
                <a:latin typeface="Calibri" panose="020F0502020204030204" pitchFamily="34" charset="0"/>
                <a:ea typeface="微软雅黑" panose="020B0503020204020204" pitchFamily="34" charset="-122"/>
              </a:rPr>
              <a:t>培训目标</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矩形 236545"/>
          <p:cNvSpPr/>
          <p:nvPr/>
        </p:nvSpPr>
        <p:spPr>
          <a:xfrm>
            <a:off x="179388" y="549275"/>
            <a:ext cx="704850" cy="579438"/>
          </a:xfrm>
          <a:prstGeom prst="rect">
            <a:avLst/>
          </a:prstGeom>
          <a:noFill/>
          <a:ln w="9525">
            <a:noFill/>
          </a:ln>
        </p:spPr>
        <p:txBody>
          <a:bodyPr wrap="none" anchor="t">
            <a:spAutoFit/>
          </a:bodyPr>
          <a:lstStyle/>
          <a:p>
            <a:pPr lvl="0"/>
            <a:r>
              <a:rPr lang="en-US" altLang="zh-CN" sz="3200" b="1">
                <a:solidFill>
                  <a:schemeClr val="bg1"/>
                </a:solidFill>
                <a:latin typeface="Calibri" panose="020F0502020204030204" pitchFamily="34" charset="0"/>
                <a:ea typeface="楷体" panose="02010609060101010101" pitchFamily="49" charset="-122"/>
              </a:rPr>
              <a:t>1.6</a:t>
            </a:r>
          </a:p>
        </p:txBody>
      </p:sp>
      <p:sp>
        <p:nvSpPr>
          <p:cNvPr id="236547" name="矩形 236546"/>
          <p:cNvSpPr/>
          <p:nvPr/>
        </p:nvSpPr>
        <p:spPr>
          <a:xfrm>
            <a:off x="1619250" y="506413"/>
            <a:ext cx="2317750" cy="757237"/>
          </a:xfrm>
          <a:prstGeom prst="rect">
            <a:avLst/>
          </a:prstGeom>
          <a:noFill/>
          <a:ln w="9525">
            <a:noFill/>
          </a:ln>
        </p:spPr>
        <p:txBody>
          <a:bodyPr wrap="none" tIns="165048" bIns="165048" anchor="ctr">
            <a:spAutoFit/>
          </a:bodyPr>
          <a:lstStyle/>
          <a:p>
            <a:pPr lvl="0"/>
            <a:r>
              <a:rPr lang="zh-CN" altLang="en-US" sz="2800" b="1" dirty="0">
                <a:solidFill>
                  <a:srgbClr val="0F6FC6"/>
                </a:solidFill>
                <a:latin typeface="Calibri" panose="020F0502020204030204" pitchFamily="34" charset="0"/>
                <a:ea typeface="微软雅黑" panose="020B0503020204020204" pitchFamily="34" charset="-122"/>
              </a:rPr>
              <a:t>住院医师考核</a:t>
            </a:r>
          </a:p>
        </p:txBody>
      </p:sp>
      <p:sp>
        <p:nvSpPr>
          <p:cNvPr id="20" name="矩形 77"/>
          <p:cNvSpPr/>
          <p:nvPr/>
        </p:nvSpPr>
        <p:spPr>
          <a:xfrm>
            <a:off x="8027988" y="1125538"/>
            <a:ext cx="865188" cy="709613"/>
          </a:xfrm>
          <a:custGeom>
            <a:avLst/>
            <a:gdLst/>
            <a:ahLst/>
            <a:cxnLst/>
            <a:rect l="l" t="t" r="r" b="b"/>
            <a:pathLst>
              <a:path w="621055" h="978642">
                <a:moveTo>
                  <a:pt x="13003" y="762005"/>
                </a:moveTo>
                <a:lnTo>
                  <a:pt x="181111" y="859062"/>
                </a:lnTo>
                <a:lnTo>
                  <a:pt x="0" y="978642"/>
                </a:lnTo>
                <a:close/>
                <a:moveTo>
                  <a:pt x="502622" y="186898"/>
                </a:moveTo>
                <a:lnTo>
                  <a:pt x="175090" y="754200"/>
                </a:lnTo>
                <a:lnTo>
                  <a:pt x="196101" y="766331"/>
                </a:lnTo>
                <a:lnTo>
                  <a:pt x="523633" y="199029"/>
                </a:lnTo>
                <a:close/>
                <a:moveTo>
                  <a:pt x="457985" y="161127"/>
                </a:moveTo>
                <a:lnTo>
                  <a:pt x="130453" y="728429"/>
                </a:lnTo>
                <a:lnTo>
                  <a:pt x="151464" y="740560"/>
                </a:lnTo>
                <a:lnTo>
                  <a:pt x="478996" y="173258"/>
                </a:lnTo>
                <a:close/>
                <a:moveTo>
                  <a:pt x="413348" y="135356"/>
                </a:moveTo>
                <a:lnTo>
                  <a:pt x="85816" y="702658"/>
                </a:lnTo>
                <a:lnTo>
                  <a:pt x="106827" y="714789"/>
                </a:lnTo>
                <a:lnTo>
                  <a:pt x="434359" y="147487"/>
                </a:lnTo>
                <a:close/>
                <a:moveTo>
                  <a:pt x="417712" y="61029"/>
                </a:moveTo>
                <a:lnTo>
                  <a:pt x="585820" y="158086"/>
                </a:lnTo>
                <a:lnTo>
                  <a:pt x="191736" y="840659"/>
                </a:lnTo>
                <a:lnTo>
                  <a:pt x="23628" y="743602"/>
                </a:lnTo>
                <a:close/>
                <a:moveTo>
                  <a:pt x="452947" y="0"/>
                </a:moveTo>
                <a:lnTo>
                  <a:pt x="621055" y="97057"/>
                </a:lnTo>
                <a:lnTo>
                  <a:pt x="596793" y="139079"/>
                </a:lnTo>
                <a:lnTo>
                  <a:pt x="428686" y="42022"/>
                </a:lnTo>
                <a:close/>
              </a:path>
            </a:pathLst>
          </a:custGeom>
          <a:solidFill>
            <a:srgbClr val="583F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文本框 1"/>
          <p:cNvSpPr txBox="1"/>
          <p:nvPr/>
        </p:nvSpPr>
        <p:spPr>
          <a:xfrm>
            <a:off x="179388" y="2133600"/>
            <a:ext cx="8964613" cy="2860675"/>
          </a:xfrm>
          <a:prstGeom prst="rect">
            <a:avLst/>
          </a:prstGeom>
          <a:noFill/>
        </p:spPr>
        <p:txBody>
          <a:bodyPr>
            <a:spAutoFit/>
          </a:bodyPr>
          <a:lstStyle/>
          <a:p>
            <a:pPr lvl="0"/>
            <a:r>
              <a:rPr lang="zh-CN" altLang="en-US" sz="2800" b="0" dirty="0">
                <a:latin typeface="楷体" panose="02010609060101010101" pitchFamily="49" charset="-122"/>
                <a:ea typeface="楷体" panose="02010609060101010101" pitchFamily="49" charset="-122"/>
              </a:rPr>
              <a:t>考核项目</a:t>
            </a:r>
          </a:p>
          <a:p>
            <a:pPr lvl="0"/>
            <a:r>
              <a:rPr lang="zh-CN" altLang="en-US" sz="2800" b="0" dirty="0">
                <a:latin typeface="楷体" panose="02010609060101010101" pitchFamily="49" charset="-122"/>
                <a:ea typeface="楷体" panose="02010609060101010101" pitchFamily="49" charset="-122"/>
              </a:rPr>
              <a:t>政治思想、医德医风，完成大纲要求的临床实践时间、病种和病例、医学理论、临床技能、病历质量、专业外语、临床科研能力、临床教学能力等。</a:t>
            </a:r>
          </a:p>
          <a:p>
            <a:pPr lvl="0" eaLnBrk="1" hangingPunct="1">
              <a:spcBef>
                <a:spcPct val="20000"/>
              </a:spcBef>
              <a:buChar char="•"/>
            </a:pPr>
            <a:endParaRPr lang="zh-CN" altLang="en-US" sz="2800" b="0" dirty="0">
              <a:latin typeface="楷体" panose="02010609060101010101" pitchFamily="49" charset="-122"/>
              <a:ea typeface="楷体" panose="02010609060101010101" pitchFamily="49" charset="-122"/>
            </a:endParaRPr>
          </a:p>
          <a:p>
            <a:pPr lvl="0">
              <a:lnSpc>
                <a:spcPct val="150000"/>
              </a:lnSpc>
            </a:pPr>
            <a:endParaRPr lang="zh-CN" altLang="en-US" sz="2400" b="0" dirty="0">
              <a:latin typeface="楷体" panose="02010609060101010101" pitchFamily="49" charset="-122"/>
              <a:ea typeface="楷体" panose="02010609060101010101" pitchFamily="49" charset="-122"/>
            </a:endParaRPr>
          </a:p>
        </p:txBody>
      </p:sp>
      <p:cxnSp>
        <p:nvCxnSpPr>
          <p:cNvPr id="5" name="直接连接符 4"/>
          <p:cNvCxnSpPr/>
          <p:nvPr/>
        </p:nvCxnSpPr>
        <p:spPr>
          <a:xfrm>
            <a:off x="0" y="1844675"/>
            <a:ext cx="9144000" cy="0"/>
          </a:xfrm>
          <a:prstGeom prst="line">
            <a:avLst/>
          </a:prstGeom>
          <a:ln>
            <a:solidFill>
              <a:srgbClr val="AB97D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H_Other_1"/>
          <p:cNvSpPr/>
          <p:nvPr>
            <p:custDataLst>
              <p:tags r:id="rId2"/>
            </p:custDataLst>
          </p:nvPr>
        </p:nvSpPr>
        <p:spPr>
          <a:xfrm>
            <a:off x="1874192" y="1678927"/>
            <a:ext cx="5184576" cy="2013904"/>
          </a:xfrm>
          <a:prstGeom prst="ellipse">
            <a:avLst/>
          </a:prstGeom>
          <a:noFill/>
          <a:ln w="254000">
            <a:gradFill>
              <a:gsLst>
                <a:gs pos="0">
                  <a:srgbClr val="A7A7A7"/>
                </a:gs>
                <a:gs pos="100000">
                  <a:srgbClr val="696969"/>
                </a:gs>
              </a:gsLst>
              <a:lin ang="5400000" scaled="0"/>
            </a:gra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MH_Other_2"/>
          <p:cNvSpPr/>
          <p:nvPr>
            <p:custDataLst>
              <p:tags r:id="rId3"/>
            </p:custDataLst>
          </p:nvPr>
        </p:nvSpPr>
        <p:spPr>
          <a:xfrm>
            <a:off x="1832485" y="2269252"/>
            <a:ext cx="1071503" cy="215943"/>
          </a:xfrm>
          <a:prstGeom prst="ellipse">
            <a:avLst/>
          </a:prstGeom>
          <a:gradFill flip="none" rotWithShape="1">
            <a:gsLst>
              <a:gs pos="97000">
                <a:schemeClr val="tx1">
                  <a:alpha val="0"/>
                </a:schemeClr>
              </a:gs>
              <a:gs pos="0">
                <a:schemeClr val="tx1">
                  <a:alpha val="54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lt1"/>
              </a:solidFill>
              <a:effectLst/>
              <a:uLnTx/>
              <a:uFillTx/>
              <a:latin typeface="+mn-lt"/>
              <a:ea typeface="+mn-ea"/>
              <a:cs typeface="+mn-cs"/>
            </a:endParaRPr>
          </a:p>
        </p:txBody>
      </p:sp>
      <p:sp>
        <p:nvSpPr>
          <p:cNvPr id="15" name="MH_Other_3"/>
          <p:cNvSpPr/>
          <p:nvPr>
            <p:custDataLst>
              <p:tags r:id="rId4"/>
            </p:custDataLst>
          </p:nvPr>
        </p:nvSpPr>
        <p:spPr>
          <a:xfrm>
            <a:off x="3870950" y="3207233"/>
            <a:ext cx="1628494" cy="304979"/>
          </a:xfrm>
          <a:prstGeom prst="ellipse">
            <a:avLst/>
          </a:prstGeom>
          <a:gradFill flip="none" rotWithShape="1">
            <a:gsLst>
              <a:gs pos="97000">
                <a:schemeClr val="tx1">
                  <a:alpha val="0"/>
                </a:schemeClr>
              </a:gs>
              <a:gs pos="0">
                <a:schemeClr val="tx1">
                  <a:alpha val="54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lt1"/>
              </a:solidFill>
              <a:effectLst/>
              <a:uLnTx/>
              <a:uFillTx/>
              <a:latin typeface="+mn-lt"/>
              <a:ea typeface="+mn-ea"/>
              <a:cs typeface="+mn-cs"/>
            </a:endParaRPr>
          </a:p>
        </p:txBody>
      </p:sp>
      <p:sp>
        <p:nvSpPr>
          <p:cNvPr id="19" name="MH_Other_4"/>
          <p:cNvSpPr/>
          <p:nvPr>
            <p:custDataLst>
              <p:tags r:id="rId5"/>
            </p:custDataLst>
          </p:nvPr>
        </p:nvSpPr>
        <p:spPr>
          <a:xfrm>
            <a:off x="6488060" y="2534805"/>
            <a:ext cx="1330458" cy="249164"/>
          </a:xfrm>
          <a:prstGeom prst="ellipse">
            <a:avLst/>
          </a:prstGeom>
          <a:gradFill flip="none" rotWithShape="1">
            <a:gsLst>
              <a:gs pos="97000">
                <a:schemeClr val="tx1">
                  <a:alpha val="0"/>
                </a:schemeClr>
              </a:gs>
              <a:gs pos="0">
                <a:schemeClr val="tx1">
                  <a:alpha val="54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lt1"/>
              </a:solidFill>
              <a:effectLst/>
              <a:uLnTx/>
              <a:uFillTx/>
              <a:latin typeface="+mn-lt"/>
              <a:ea typeface="+mn-ea"/>
              <a:cs typeface="+mn-cs"/>
            </a:endParaRPr>
          </a:p>
        </p:txBody>
      </p:sp>
      <p:sp>
        <p:nvSpPr>
          <p:cNvPr id="24" name="MH_SubTitle_2"/>
          <p:cNvSpPr>
            <a:spLocks noChangeArrowheads="1"/>
          </p:cNvSpPr>
          <p:nvPr>
            <p:custDataLst>
              <p:tags r:id="rId6"/>
            </p:custDataLst>
          </p:nvPr>
        </p:nvSpPr>
        <p:spPr bwMode="auto">
          <a:xfrm>
            <a:off x="6488113" y="1416050"/>
            <a:ext cx="1243013" cy="1243013"/>
          </a:xfrm>
          <a:prstGeom prst="ellipse">
            <a:avLst/>
          </a:prstGeom>
          <a:gradFill rotWithShape="1">
            <a:gsLst>
              <a:gs pos="0">
                <a:srgbClr val="FFFFFF"/>
              </a:gs>
              <a:gs pos="100000">
                <a:srgbClr val="A7A7A7"/>
              </a:gs>
            </a:gsLst>
            <a:path path="shape">
              <a:fillToRect l="50000" t="50000" r="50000" b="50000"/>
            </a:path>
          </a:gradFill>
          <a:ln w="9525">
            <a:noFill/>
            <a:round/>
          </a:ln>
          <a:effectLst/>
        </p:spPr>
        <p:txBody>
          <a:bodyPr anchor="ctr"/>
          <a:lstStyle/>
          <a:p>
            <a:pPr lvl="0" algn="ctr" eaLnBrk="1" hangingPunct="1">
              <a:lnSpc>
                <a:spcPct val="120000"/>
              </a:lnSpc>
            </a:pPr>
            <a:r>
              <a:rPr lang="zh-CN" altLang="en-US" b="0" dirty="0">
                <a:solidFill>
                  <a:srgbClr val="696969"/>
                </a:solidFill>
                <a:latin typeface="Arial" panose="020B0604020202020204" pitchFamily="34" charset="0"/>
                <a:ea typeface="微软雅黑" panose="020B0503020204020204" pitchFamily="34" charset="-122"/>
              </a:rPr>
              <a:t>阶段</a:t>
            </a:r>
          </a:p>
          <a:p>
            <a:pPr lvl="0" algn="ctr" eaLnBrk="1" hangingPunct="1">
              <a:lnSpc>
                <a:spcPct val="120000"/>
              </a:lnSpc>
            </a:pPr>
            <a:r>
              <a:rPr lang="zh-CN" altLang="en-US" b="0" dirty="0">
                <a:solidFill>
                  <a:srgbClr val="696969"/>
                </a:solidFill>
                <a:latin typeface="Arial" panose="020B0604020202020204" pitchFamily="34" charset="0"/>
                <a:ea typeface="微软雅黑" panose="020B0503020204020204" pitchFamily="34" charset="-122"/>
              </a:rPr>
              <a:t>考核</a:t>
            </a:r>
          </a:p>
        </p:txBody>
      </p:sp>
      <p:sp>
        <p:nvSpPr>
          <p:cNvPr id="14" name="MH_SubTitle_3"/>
          <p:cNvSpPr>
            <a:spLocks noChangeArrowheads="1"/>
          </p:cNvSpPr>
          <p:nvPr>
            <p:custDataLst>
              <p:tags r:id="rId7"/>
            </p:custDataLst>
          </p:nvPr>
        </p:nvSpPr>
        <p:spPr bwMode="auto">
          <a:xfrm>
            <a:off x="1835150" y="1341438"/>
            <a:ext cx="1046163" cy="1047750"/>
          </a:xfrm>
          <a:prstGeom prst="ellipse">
            <a:avLst/>
          </a:prstGeom>
          <a:gradFill rotWithShape="1">
            <a:gsLst>
              <a:gs pos="0">
                <a:srgbClr val="FFFFFF"/>
              </a:gs>
              <a:gs pos="100000">
                <a:srgbClr val="A7A7A7"/>
              </a:gs>
            </a:gsLst>
            <a:path path="shape">
              <a:fillToRect l="50000" t="50000" r="50000" b="50000"/>
            </a:path>
          </a:gradFill>
          <a:ln w="9525">
            <a:noFill/>
            <a:round/>
          </a:ln>
          <a:effectLst/>
        </p:spPr>
        <p:txBody>
          <a:bodyPr anchor="ctr"/>
          <a:lstStyle/>
          <a:p>
            <a:pPr lvl="0" algn="ctr" eaLnBrk="1" hangingPunct="1">
              <a:lnSpc>
                <a:spcPct val="120000"/>
              </a:lnSpc>
            </a:pPr>
            <a:r>
              <a:rPr lang="zh-CN" altLang="en-US" sz="1400" b="0" dirty="0">
                <a:solidFill>
                  <a:srgbClr val="696969"/>
                </a:solidFill>
                <a:latin typeface="Arial" panose="020B0604020202020204" pitchFamily="34" charset="0"/>
                <a:ea typeface="微软雅黑" panose="020B0503020204020204" pitchFamily="34" charset="-122"/>
              </a:rPr>
              <a:t>轮转</a:t>
            </a:r>
          </a:p>
          <a:p>
            <a:pPr lvl="0" algn="ctr" eaLnBrk="1" hangingPunct="1">
              <a:lnSpc>
                <a:spcPct val="120000"/>
              </a:lnSpc>
            </a:pPr>
            <a:r>
              <a:rPr lang="zh-CN" altLang="en-US" sz="1400" b="0" dirty="0">
                <a:solidFill>
                  <a:srgbClr val="696969"/>
                </a:solidFill>
                <a:latin typeface="Arial" panose="020B0604020202020204" pitchFamily="34" charset="0"/>
                <a:ea typeface="微软雅黑" panose="020B0503020204020204" pitchFamily="34" charset="-122"/>
              </a:rPr>
              <a:t>考核</a:t>
            </a:r>
          </a:p>
        </p:txBody>
      </p:sp>
      <p:sp>
        <p:nvSpPr>
          <p:cNvPr id="16" name="MH_SubTitle_1"/>
          <p:cNvSpPr>
            <a:spLocks noChangeArrowheads="1"/>
          </p:cNvSpPr>
          <p:nvPr>
            <p:custDataLst>
              <p:tags r:id="rId8"/>
            </p:custDataLst>
          </p:nvPr>
        </p:nvSpPr>
        <p:spPr bwMode="auto">
          <a:xfrm>
            <a:off x="3860800" y="1709738"/>
            <a:ext cx="1863725" cy="1649413"/>
          </a:xfrm>
          <a:prstGeom prst="ellipse">
            <a:avLst/>
          </a:prstGeom>
          <a:gradFill rotWithShape="1">
            <a:gsLst>
              <a:gs pos="0">
                <a:srgbClr val="E68A74"/>
              </a:gs>
              <a:gs pos="100000">
                <a:srgbClr val="C34123"/>
              </a:gs>
            </a:gsLst>
            <a:path path="shape">
              <a:fillToRect l="50000" t="50000" r="50000" b="50000"/>
            </a:path>
          </a:gradFill>
          <a:ln w="9525">
            <a:noFill/>
            <a:round/>
          </a:ln>
          <a:effectLst/>
        </p:spPr>
        <p:txBody>
          <a:bodyPr anchor="ctr"/>
          <a:lstStyle/>
          <a:p>
            <a:pPr lvl="0" algn="ctr" eaLnBrk="1" hangingPunct="1">
              <a:lnSpc>
                <a:spcPct val="120000"/>
              </a:lnSpc>
            </a:pPr>
            <a:r>
              <a:rPr lang="zh-CN" altLang="en-US" sz="2400" b="0" dirty="0">
                <a:solidFill>
                  <a:srgbClr val="FFFFFF"/>
                </a:solidFill>
                <a:latin typeface="Arial" panose="020B0604020202020204" pitchFamily="34" charset="0"/>
                <a:ea typeface="微软雅黑" panose="020B0503020204020204" pitchFamily="34" charset="-122"/>
              </a:rPr>
              <a:t>综合</a:t>
            </a:r>
          </a:p>
          <a:p>
            <a:pPr lvl="0" algn="ctr" eaLnBrk="1" hangingPunct="1">
              <a:lnSpc>
                <a:spcPct val="120000"/>
              </a:lnSpc>
            </a:pPr>
            <a:r>
              <a:rPr lang="zh-CN" altLang="en-US" sz="2400" b="0" dirty="0">
                <a:solidFill>
                  <a:srgbClr val="FFFFFF"/>
                </a:solidFill>
                <a:latin typeface="Arial" panose="020B0604020202020204" pitchFamily="34" charset="0"/>
                <a:ea typeface="微软雅黑" panose="020B0503020204020204" pitchFamily="34" charset="-122"/>
              </a:rPr>
              <a:t>考核</a:t>
            </a:r>
          </a:p>
        </p:txBody>
      </p:sp>
      <p:graphicFrame>
        <p:nvGraphicFramePr>
          <p:cNvPr id="238619" name="表格 238618"/>
          <p:cNvGraphicFramePr/>
          <p:nvPr>
            <p:custDataLst>
              <p:tags r:id="rId9"/>
            </p:custDataLst>
          </p:nvPr>
        </p:nvGraphicFramePr>
        <p:xfrm>
          <a:off x="468313" y="3500438"/>
          <a:ext cx="8353425" cy="2798110"/>
        </p:xfrm>
        <a:graphic>
          <a:graphicData uri="http://schemas.openxmlformats.org/drawingml/2006/table">
            <a:tbl>
              <a:tblPr/>
              <a:tblGrid>
                <a:gridCol w="223838"/>
                <a:gridCol w="8129587"/>
              </a:tblGrid>
              <a:tr h="2792413">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defTabSz="685800" eaLnBrk="1" hangingPunct="1">
                        <a:lnSpc>
                          <a:spcPct val="150000"/>
                        </a:lnSpc>
                        <a:spcBef>
                          <a:spcPct val="0"/>
                        </a:spcBef>
                        <a:buNone/>
                      </a:pPr>
                      <a:endParaRPr lang="zh-CN" altLang="en-US" sz="2300" dirty="0">
                        <a:solidFill>
                          <a:srgbClr val="585858"/>
                        </a:solidFill>
                        <a:latin typeface="幼圆" pitchFamily="49" charset="-122"/>
                        <a:ea typeface="幼圆" pitchFamily="49" charset="-122"/>
                      </a:endParaRPr>
                    </a:p>
                  </a:txBody>
                  <a:tcPr marL="91457" marR="91457" marT="45743" marB="45743">
                    <a:lnL>
                      <a:noFill/>
                    </a:lnL>
                    <a:lnR>
                      <a:noFill/>
                    </a:lnR>
                    <a:lnT>
                      <a:noFill/>
                    </a:lnT>
                    <a:lnB>
                      <a:noFill/>
                    </a:lnB>
                    <a:lnTlToBr>
                      <a:noFill/>
                    </a:lnTlToBr>
                    <a:lnBlToTr>
                      <a:noFill/>
                    </a:lnBlToTr>
                    <a:solidFill>
                      <a:srgbClr val="D24726"/>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defTabSz="685800">
                        <a:buNone/>
                      </a:pPr>
                      <a:r>
                        <a:rPr lang="zh-CN" altLang="en-US" sz="2400" dirty="0"/>
                        <a:t>轮转考核：轮转结束，由轮转科室主任主持，并将考核结果记录于培训手册。（不足）</a:t>
                      </a:r>
                    </a:p>
                    <a:p>
                      <a:pPr marL="0" lvl="0" indent="0" defTabSz="685800">
                        <a:buNone/>
                      </a:pPr>
                      <a:r>
                        <a:rPr lang="zh-CN" altLang="en-US" sz="2400" dirty="0"/>
                        <a:t>阶段考核：完成第一阶段培训后，由培训医院组织考核，并将考核结果记录于培训手册。</a:t>
                      </a:r>
                      <a:endParaRPr lang="en-US" altLang="zh-CN" sz="2400"/>
                    </a:p>
                    <a:p>
                      <a:pPr marL="0" lvl="0" indent="0" defTabSz="685800">
                        <a:buNone/>
                      </a:pPr>
                      <a:r>
                        <a:rPr lang="zh-CN" altLang="en-US" sz="2400" dirty="0"/>
                        <a:t>综合考核：完成全部培训计划后，由各省、直辖市、自治区卫生厅（局）及部直属院校组织综合考核。考核合格者可取得住院医师规范化培训合格证书。</a:t>
                      </a:r>
                    </a:p>
                  </a:txBody>
                  <a:tcPr marL="91457" marR="91457" marT="45743" marB="45743">
                    <a:lnL>
                      <a:noFill/>
                    </a:lnL>
                    <a:lnR>
                      <a:noFill/>
                    </a:lnR>
                    <a:lnT>
                      <a:noFill/>
                    </a:lnT>
                    <a:lnB>
                      <a:noFill/>
                    </a:lnB>
                    <a:lnTlToBr>
                      <a:noFill/>
                    </a:lnTlToBr>
                    <a:lnBlToTr>
                      <a:noFill/>
                    </a:lnBlToTr>
                    <a:noFill/>
                  </a:tcPr>
                </a:tc>
              </a:tr>
            </a:tbl>
          </a:graphicData>
        </a:graphic>
      </p:graphicFrame>
      <p:sp>
        <p:nvSpPr>
          <p:cNvPr id="11" name="MH_Other_5"/>
          <p:cNvSpPr/>
          <p:nvPr>
            <p:custDataLst>
              <p:tags r:id="rId10"/>
            </p:custDataLst>
          </p:nvPr>
        </p:nvSpPr>
        <p:spPr bwMode="auto">
          <a:xfrm>
            <a:off x="4017963" y="1731963"/>
            <a:ext cx="1333500" cy="631825"/>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6482B">
                  <a:alpha val="0"/>
                  <a:lumMod val="75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n-lt"/>
              <a:ea typeface="微软雅黑" panose="020B0503020204020204" pitchFamily="34" charset="-122"/>
              <a:cs typeface="+mn-cs"/>
            </a:endParaRPr>
          </a:p>
        </p:txBody>
      </p:sp>
      <p:sp>
        <p:nvSpPr>
          <p:cNvPr id="17" name="MH_Other_6"/>
          <p:cNvSpPr/>
          <p:nvPr>
            <p:custDataLst>
              <p:tags r:id="rId11"/>
            </p:custDataLst>
          </p:nvPr>
        </p:nvSpPr>
        <p:spPr bwMode="auto">
          <a:xfrm>
            <a:off x="1957388" y="1358900"/>
            <a:ext cx="801688" cy="37941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bg1">
                  <a:alpha val="0"/>
                  <a:lumMod val="75000"/>
                </a:scheme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n-lt"/>
              <a:ea typeface="微软雅黑" panose="020B0503020204020204" pitchFamily="34" charset="-122"/>
              <a:cs typeface="+mn-cs"/>
            </a:endParaRPr>
          </a:p>
        </p:txBody>
      </p:sp>
      <p:sp>
        <p:nvSpPr>
          <p:cNvPr id="18" name="MH_Other_7"/>
          <p:cNvSpPr/>
          <p:nvPr>
            <p:custDataLst>
              <p:tags r:id="rId12"/>
            </p:custDataLst>
          </p:nvPr>
        </p:nvSpPr>
        <p:spPr bwMode="auto">
          <a:xfrm>
            <a:off x="6638925" y="1431925"/>
            <a:ext cx="941388" cy="446088"/>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bg1">
                  <a:alpha val="0"/>
                  <a:lumMod val="75000"/>
                </a:scheme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n-lt"/>
              <a:ea typeface="微软雅黑" panose="020B0503020204020204" pitchFamily="34" charset="-122"/>
              <a:cs typeface="+mn-cs"/>
            </a:endParaRPr>
          </a:p>
        </p:txBody>
      </p:sp>
      <p:sp>
        <p:nvSpPr>
          <p:cNvPr id="238620" name="矩形 238619"/>
          <p:cNvSpPr/>
          <p:nvPr/>
        </p:nvSpPr>
        <p:spPr>
          <a:xfrm>
            <a:off x="179388" y="549275"/>
            <a:ext cx="704850" cy="579438"/>
          </a:xfrm>
          <a:prstGeom prst="rect">
            <a:avLst/>
          </a:prstGeom>
          <a:noFill/>
          <a:ln w="9525">
            <a:noFill/>
          </a:ln>
        </p:spPr>
        <p:txBody>
          <a:bodyPr wrap="none" anchor="t">
            <a:spAutoFit/>
          </a:bodyPr>
          <a:lstStyle/>
          <a:p>
            <a:pPr lvl="0"/>
            <a:r>
              <a:rPr lang="en-US" altLang="zh-CN" sz="3200" b="1">
                <a:solidFill>
                  <a:schemeClr val="bg1"/>
                </a:solidFill>
                <a:latin typeface="Calibri" panose="020F0502020204030204" pitchFamily="34" charset="0"/>
                <a:ea typeface="楷体" panose="02010609060101010101" pitchFamily="49" charset="-122"/>
              </a:rPr>
              <a:t>1.6</a:t>
            </a:r>
          </a:p>
        </p:txBody>
      </p:sp>
      <p:sp>
        <p:nvSpPr>
          <p:cNvPr id="238621" name="矩形 238620"/>
          <p:cNvSpPr/>
          <p:nvPr/>
        </p:nvSpPr>
        <p:spPr>
          <a:xfrm>
            <a:off x="1692275" y="363538"/>
            <a:ext cx="2317750" cy="757237"/>
          </a:xfrm>
          <a:prstGeom prst="rect">
            <a:avLst/>
          </a:prstGeom>
          <a:noFill/>
          <a:ln w="9525">
            <a:noFill/>
          </a:ln>
        </p:spPr>
        <p:txBody>
          <a:bodyPr wrap="none" tIns="165048" bIns="165048" anchor="ctr">
            <a:spAutoFit/>
          </a:bodyPr>
          <a:lstStyle/>
          <a:p>
            <a:pPr lvl="0"/>
            <a:r>
              <a:rPr lang="zh-CN" altLang="en-US" sz="2800" b="1" dirty="0">
                <a:solidFill>
                  <a:srgbClr val="0F6FC6"/>
                </a:solidFill>
                <a:latin typeface="Calibri" panose="020F0502020204030204" pitchFamily="34" charset="0"/>
                <a:ea typeface="微软雅黑" panose="020B0503020204020204" pitchFamily="34" charset="-122"/>
              </a:rPr>
              <a:t>住院医师考核</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标题 240641"/>
          <p:cNvSpPr>
            <a:spLocks noGrp="1"/>
          </p:cNvSpPr>
          <p:nvPr>
            <p:ph type="title"/>
          </p:nvPr>
        </p:nvSpPr>
        <p:spPr>
          <a:xfrm>
            <a:off x="1619250" y="549275"/>
            <a:ext cx="7138988" cy="1143000"/>
          </a:xfrm>
          <a:prstGeom prst="rect">
            <a:avLst/>
          </a:prstGeom>
          <a:noFill/>
          <a:ln w="9525">
            <a:noFill/>
          </a:ln>
        </p:spPr>
        <p:txBody>
          <a:bodyPr/>
          <a:lstStyle/>
          <a:p>
            <a:pPr lvl="0" algn="l"/>
            <a:r>
              <a:rPr lang="zh-CN" altLang="en-US" sz="2800" b="1" dirty="0">
                <a:solidFill>
                  <a:srgbClr val="0F6FC6"/>
                </a:solidFill>
                <a:ea typeface="微软雅黑" panose="020B0503020204020204" pitchFamily="34" charset="-122"/>
              </a:rPr>
              <a:t>住院医师考核</a:t>
            </a:r>
            <a:br>
              <a:rPr lang="zh-CN" altLang="en-US" sz="2800" b="1" dirty="0">
                <a:solidFill>
                  <a:srgbClr val="0F6FC6"/>
                </a:solidFill>
                <a:ea typeface="微软雅黑" panose="020B0503020204020204" pitchFamily="34" charset="-122"/>
              </a:rPr>
            </a:br>
            <a:r>
              <a:rPr lang="zh-CN" altLang="en-US" sz="2800" b="1" dirty="0">
                <a:solidFill>
                  <a:srgbClr val="0F6FC6"/>
                </a:solidFill>
                <a:ea typeface="微软雅黑" panose="020B0503020204020204" pitchFamily="34" charset="-122"/>
              </a:rPr>
              <a:t>   阶段考核</a:t>
            </a:r>
          </a:p>
        </p:txBody>
      </p:sp>
      <p:sp>
        <p:nvSpPr>
          <p:cNvPr id="240643" name="矩形 240642"/>
          <p:cNvSpPr/>
          <p:nvPr/>
        </p:nvSpPr>
        <p:spPr>
          <a:xfrm>
            <a:off x="179388" y="515938"/>
            <a:ext cx="704850" cy="579437"/>
          </a:xfrm>
          <a:prstGeom prst="rect">
            <a:avLst/>
          </a:prstGeom>
          <a:noFill/>
          <a:ln w="9525">
            <a:noFill/>
          </a:ln>
        </p:spPr>
        <p:txBody>
          <a:bodyPr wrap="none" anchor="t">
            <a:spAutoFit/>
          </a:bodyPr>
          <a:lstStyle/>
          <a:p>
            <a:pPr lvl="0"/>
            <a:r>
              <a:rPr lang="en-US" altLang="zh-CN" sz="3200" b="1">
                <a:solidFill>
                  <a:schemeClr val="bg1"/>
                </a:solidFill>
                <a:latin typeface="Calibri" panose="020F0502020204030204" pitchFamily="34" charset="0"/>
                <a:ea typeface="宋体" panose="02010600030101010101" pitchFamily="2" charset="-122"/>
              </a:rPr>
              <a:t>1.6</a:t>
            </a:r>
          </a:p>
        </p:txBody>
      </p:sp>
      <p:sp>
        <p:nvSpPr>
          <p:cNvPr id="240644" name="文本框 14"/>
          <p:cNvSpPr/>
          <p:nvPr/>
        </p:nvSpPr>
        <p:spPr>
          <a:xfrm>
            <a:off x="1390650" y="2984500"/>
            <a:ext cx="7431088" cy="2309813"/>
          </a:xfrm>
          <a:prstGeom prst="roundRect">
            <a:avLst>
              <a:gd name="adj" fmla="val 6380"/>
            </a:avLst>
          </a:prstGeom>
          <a:noFill/>
          <a:ln w="9525">
            <a:noFill/>
          </a:ln>
        </p:spPr>
        <p:txBody>
          <a:bodyPr>
            <a:spAutoFit/>
          </a:bodyPr>
          <a:lstStyle/>
          <a:p>
            <a:pPr lvl="0" eaLnBrk="1" hangingPunct="1">
              <a:spcBef>
                <a:spcPct val="20000"/>
              </a:spcBef>
            </a:pPr>
            <a:r>
              <a:rPr lang="zh-CN" altLang="en-US" sz="2800" b="0" dirty="0">
                <a:latin typeface="楷体" panose="02010609060101010101" pitchFamily="49" charset="-122"/>
                <a:ea typeface="楷体" panose="02010609060101010101" pitchFamily="49" charset="-122"/>
              </a:rPr>
              <a:t>    科教科根据轮转科室意见会同人事科、财务科审核后，成绩优秀且医德医风良好者，授予优秀住院医师奖，并予适当奖励</a:t>
            </a:r>
            <a:r>
              <a:rPr lang="en-US" altLang="zh-CN" sz="2800" b="0">
                <a:latin typeface="楷体" panose="02010609060101010101" pitchFamily="49" charset="-122"/>
                <a:ea typeface="楷体" panose="02010609060101010101" pitchFamily="49" charset="-122"/>
              </a:rPr>
              <a:t>,</a:t>
            </a:r>
            <a:r>
              <a:rPr lang="zh-CN" altLang="en-US" sz="2800" b="0" dirty="0">
                <a:latin typeface="楷体" panose="02010609060101010101" pitchFamily="49" charset="-122"/>
                <a:ea typeface="楷体" panose="02010609060101010101" pitchFamily="49" charset="-122"/>
              </a:rPr>
              <a:t>每年评比一次。每人奖励</a:t>
            </a:r>
            <a:r>
              <a:rPr lang="en-US" altLang="zh-CN" sz="2800" b="0">
                <a:latin typeface="楷体" panose="02010609060101010101" pitchFamily="49" charset="-122"/>
                <a:ea typeface="楷体" panose="02010609060101010101" pitchFamily="49" charset="-122"/>
              </a:rPr>
              <a:t>500</a:t>
            </a:r>
            <a:r>
              <a:rPr lang="zh-CN" altLang="en-US" sz="2800" b="0" dirty="0">
                <a:latin typeface="楷体" panose="02010609060101010101" pitchFamily="49" charset="-122"/>
                <a:ea typeface="楷体" panose="02010609060101010101" pitchFamily="49" charset="-122"/>
              </a:rPr>
              <a:t>元；评优材料存入学员本人档案。</a:t>
            </a:r>
          </a:p>
        </p:txBody>
      </p:sp>
      <p:sp>
        <p:nvSpPr>
          <p:cNvPr id="16" name="等腰三角形 15"/>
          <p:cNvSpPr/>
          <p:nvPr/>
        </p:nvSpPr>
        <p:spPr>
          <a:xfrm>
            <a:off x="1751013" y="1898650"/>
            <a:ext cx="709613" cy="611188"/>
          </a:xfrm>
          <a:prstGeom prst="triangle">
            <a:avLst/>
          </a:prstGeom>
          <a:solidFill>
            <a:srgbClr val="4CD4D1">
              <a:alpha val="60000"/>
            </a:srgbClr>
          </a:solidFill>
          <a:ln w="12700" cap="flat" cmpd="sng" algn="ctr">
            <a:noFill/>
            <a:prstDash val="solid"/>
            <a:miter lim="800000"/>
          </a:ln>
          <a:effectLst/>
        </p:spPr>
        <p:txBody>
          <a:bodyPr rtlCol="0" anchor="ctr"/>
          <a:lstStyle/>
          <a:p>
            <a:pPr lvl="0" algn="ctr" eaLnBrk="1" hangingPunct="1"/>
            <a:endParaRPr lang="zh-CN" altLang="en-US" b="0" dirty="0">
              <a:solidFill>
                <a:srgbClr val="5F5F5F"/>
              </a:solidFill>
              <a:ea typeface="幼圆" pitchFamily="49" charset="-122"/>
            </a:endParaRPr>
          </a:p>
        </p:txBody>
      </p:sp>
      <p:sp>
        <p:nvSpPr>
          <p:cNvPr id="17" name="等腰三角形 16"/>
          <p:cNvSpPr/>
          <p:nvPr/>
        </p:nvSpPr>
        <p:spPr>
          <a:xfrm>
            <a:off x="2105025" y="1898650"/>
            <a:ext cx="709613" cy="611188"/>
          </a:xfrm>
          <a:prstGeom prst="triangle">
            <a:avLst/>
          </a:prstGeom>
          <a:solidFill>
            <a:srgbClr val="4CD4D1">
              <a:alpha val="60000"/>
            </a:srgbClr>
          </a:solidFill>
          <a:ln w="12700" cap="flat" cmpd="sng" algn="ctr">
            <a:noFill/>
            <a:prstDash val="solid"/>
            <a:miter lim="800000"/>
          </a:ln>
          <a:effectLst/>
        </p:spPr>
        <p:txBody>
          <a:bodyPr rtlCol="0" anchor="ctr"/>
          <a:lstStyle/>
          <a:p>
            <a:pPr lvl="0" algn="ctr" eaLnBrk="1" hangingPunct="1"/>
            <a:endParaRPr lang="zh-CN" altLang="en-US" b="0" dirty="0">
              <a:solidFill>
                <a:srgbClr val="5F5F5F"/>
              </a:solidFill>
              <a:ea typeface="幼圆" pitchFamily="49" charset="-122"/>
            </a:endParaRPr>
          </a:p>
        </p:txBody>
      </p:sp>
      <p:sp>
        <p:nvSpPr>
          <p:cNvPr id="18" name="等腰三角形 17"/>
          <p:cNvSpPr/>
          <p:nvPr/>
        </p:nvSpPr>
        <p:spPr>
          <a:xfrm flipV="1">
            <a:off x="6256338" y="5414963"/>
            <a:ext cx="709613" cy="611188"/>
          </a:xfrm>
          <a:prstGeom prst="triangle">
            <a:avLst/>
          </a:prstGeom>
          <a:solidFill>
            <a:srgbClr val="4CD4D1">
              <a:alpha val="60000"/>
            </a:srgbClr>
          </a:solidFill>
          <a:ln w="12700" cap="flat" cmpd="sng" algn="ctr">
            <a:noFill/>
            <a:prstDash val="solid"/>
            <a:miter lim="800000"/>
          </a:ln>
          <a:effectLst/>
        </p:spPr>
        <p:txBody>
          <a:bodyPr rtlCol="0" anchor="ctr"/>
          <a:lstStyle/>
          <a:p>
            <a:pPr lvl="0" algn="ctr" eaLnBrk="1" hangingPunct="1"/>
            <a:endParaRPr lang="zh-CN" altLang="en-US" b="0" dirty="0">
              <a:solidFill>
                <a:srgbClr val="5F5F5F"/>
              </a:solidFill>
              <a:ea typeface="幼圆" pitchFamily="49" charset="-122"/>
            </a:endParaRPr>
          </a:p>
        </p:txBody>
      </p:sp>
      <p:sp>
        <p:nvSpPr>
          <p:cNvPr id="19" name="等腰三角形 18"/>
          <p:cNvSpPr/>
          <p:nvPr/>
        </p:nvSpPr>
        <p:spPr>
          <a:xfrm flipV="1">
            <a:off x="6610350" y="5414963"/>
            <a:ext cx="709613" cy="611188"/>
          </a:xfrm>
          <a:prstGeom prst="triangle">
            <a:avLst/>
          </a:prstGeom>
          <a:solidFill>
            <a:srgbClr val="4CD4D1">
              <a:alpha val="60000"/>
            </a:srgbClr>
          </a:solidFill>
          <a:ln w="12700" cap="flat" cmpd="sng" algn="ctr">
            <a:noFill/>
            <a:prstDash val="solid"/>
            <a:miter lim="800000"/>
          </a:ln>
          <a:effectLst/>
        </p:spPr>
        <p:txBody>
          <a:bodyPr rtlCol="0" anchor="ctr"/>
          <a:lstStyle/>
          <a:p>
            <a:pPr lvl="0" algn="ctr" eaLnBrk="1" hangingPunct="1"/>
            <a:endParaRPr lang="zh-CN" altLang="en-US" b="0" dirty="0">
              <a:solidFill>
                <a:srgbClr val="5F5F5F"/>
              </a:solidFill>
              <a:ea typeface="幼圆" pitchFamily="49" charset="-122"/>
            </a:endParaRPr>
          </a:p>
        </p:txBody>
      </p:sp>
      <p:sp>
        <p:nvSpPr>
          <p:cNvPr id="20" name="矩形 19"/>
          <p:cNvSpPr/>
          <p:nvPr/>
        </p:nvSpPr>
        <p:spPr>
          <a:xfrm>
            <a:off x="1751013" y="2509838"/>
            <a:ext cx="5549900" cy="46038"/>
          </a:xfrm>
          <a:prstGeom prst="rect">
            <a:avLst/>
          </a:prstGeom>
          <a:solidFill>
            <a:srgbClr val="4CD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矩形 20"/>
          <p:cNvSpPr/>
          <p:nvPr/>
        </p:nvSpPr>
        <p:spPr>
          <a:xfrm>
            <a:off x="1751013" y="5414963"/>
            <a:ext cx="5549900" cy="46038"/>
          </a:xfrm>
          <a:prstGeom prst="rect">
            <a:avLst/>
          </a:prstGeom>
          <a:solidFill>
            <a:srgbClr val="4CD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77"/>
          <p:cNvSpPr/>
          <p:nvPr/>
        </p:nvSpPr>
        <p:spPr>
          <a:xfrm>
            <a:off x="8027988" y="1844675"/>
            <a:ext cx="677863" cy="1069975"/>
          </a:xfrm>
          <a:custGeom>
            <a:avLst/>
            <a:gdLst/>
            <a:ahLst/>
            <a:cxnLst/>
            <a:rect l="l" t="t" r="r" b="b"/>
            <a:pathLst>
              <a:path w="621055" h="978642">
                <a:moveTo>
                  <a:pt x="13003" y="762005"/>
                </a:moveTo>
                <a:lnTo>
                  <a:pt x="181111" y="859062"/>
                </a:lnTo>
                <a:lnTo>
                  <a:pt x="0" y="978642"/>
                </a:lnTo>
                <a:close/>
                <a:moveTo>
                  <a:pt x="502622" y="186898"/>
                </a:moveTo>
                <a:lnTo>
                  <a:pt x="175090" y="754200"/>
                </a:lnTo>
                <a:lnTo>
                  <a:pt x="196101" y="766331"/>
                </a:lnTo>
                <a:lnTo>
                  <a:pt x="523633" y="199029"/>
                </a:lnTo>
                <a:close/>
                <a:moveTo>
                  <a:pt x="457985" y="161127"/>
                </a:moveTo>
                <a:lnTo>
                  <a:pt x="130453" y="728429"/>
                </a:lnTo>
                <a:lnTo>
                  <a:pt x="151464" y="740560"/>
                </a:lnTo>
                <a:lnTo>
                  <a:pt x="478996" y="173258"/>
                </a:lnTo>
                <a:close/>
                <a:moveTo>
                  <a:pt x="413348" y="135356"/>
                </a:moveTo>
                <a:lnTo>
                  <a:pt x="85816" y="702658"/>
                </a:lnTo>
                <a:lnTo>
                  <a:pt x="106827" y="714789"/>
                </a:lnTo>
                <a:lnTo>
                  <a:pt x="434359" y="147487"/>
                </a:lnTo>
                <a:close/>
                <a:moveTo>
                  <a:pt x="417712" y="61029"/>
                </a:moveTo>
                <a:lnTo>
                  <a:pt x="585820" y="158086"/>
                </a:lnTo>
                <a:lnTo>
                  <a:pt x="191736" y="840659"/>
                </a:lnTo>
                <a:lnTo>
                  <a:pt x="23628" y="743602"/>
                </a:lnTo>
                <a:close/>
                <a:moveTo>
                  <a:pt x="452947" y="0"/>
                </a:moveTo>
                <a:lnTo>
                  <a:pt x="621055" y="97057"/>
                </a:lnTo>
                <a:lnTo>
                  <a:pt x="596793" y="139079"/>
                </a:lnTo>
                <a:lnTo>
                  <a:pt x="428686" y="42022"/>
                </a:lnTo>
                <a:close/>
              </a:path>
            </a:pathLst>
          </a:custGeom>
          <a:solidFill>
            <a:srgbClr val="583F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5" name="直接连接符 4"/>
          <p:cNvCxnSpPr/>
          <p:nvPr/>
        </p:nvCxnSpPr>
        <p:spPr>
          <a:xfrm>
            <a:off x="0" y="2924175"/>
            <a:ext cx="9144000" cy="0"/>
          </a:xfrm>
          <a:prstGeom prst="line">
            <a:avLst/>
          </a:prstGeom>
          <a:ln>
            <a:solidFill>
              <a:srgbClr val="AB97DD"/>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611188" y="3068638"/>
            <a:ext cx="7515225" cy="2835275"/>
          </a:xfrm>
          <a:prstGeom prst="rect">
            <a:avLst/>
          </a:prstGeom>
          <a:noFill/>
        </p:spPr>
        <p:txBody>
          <a:bodyPr>
            <a:spAutoFit/>
          </a:bodyPr>
          <a:lstStyle/>
          <a:p>
            <a:pPr lvl="0"/>
            <a:r>
              <a:rPr lang="zh-CN" altLang="en-US" sz="2000" b="1" dirty="0">
                <a:latin typeface="楷体" panose="02010609060101010101" pitchFamily="49" charset="-122"/>
                <a:ea typeface="楷体" panose="02010609060101010101" pitchFamily="49" charset="-122"/>
              </a:rPr>
              <a:t>评定结果及激励机制</a:t>
            </a:r>
          </a:p>
          <a:p>
            <a:pPr lvl="0"/>
            <a:r>
              <a:rPr lang="en-US" altLang="zh-CN" sz="2000" b="0">
                <a:latin typeface="楷体" panose="02010609060101010101" pitchFamily="49" charset="-122"/>
                <a:ea typeface="楷体" panose="02010609060101010101" pitchFamily="49" charset="-122"/>
              </a:rPr>
              <a:t>    1</a:t>
            </a:r>
            <a:r>
              <a:rPr lang="zh-CN" altLang="en-US" sz="2000" b="0" dirty="0">
                <a:latin typeface="楷体" panose="02010609060101010101" pitchFamily="49" charset="-122"/>
                <a:ea typeface="楷体" panose="02010609060101010101" pitchFamily="49" charset="-122"/>
              </a:rPr>
              <a:t>、评价表由住院医师规范化培训办公室整理装入指导教师个人档案，医院每年根据考核结果评选年度优秀指导老师，除一定的教学津贴外给予一定物质奖励。</a:t>
            </a:r>
          </a:p>
          <a:p>
            <a:pPr lvl="0"/>
            <a:r>
              <a:rPr lang="en-US" altLang="zh-CN" sz="2000" b="0">
                <a:latin typeface="楷体" panose="02010609060101010101" pitchFamily="49" charset="-122"/>
                <a:ea typeface="楷体" panose="02010609060101010101" pitchFamily="49" charset="-122"/>
              </a:rPr>
              <a:t>    2</a:t>
            </a:r>
            <a:r>
              <a:rPr lang="zh-CN" altLang="en-US" sz="2000" b="0" dirty="0">
                <a:latin typeface="楷体" panose="02010609060101010101" pitchFamily="49" charset="-122"/>
                <a:ea typeface="楷体" panose="02010609060101010101" pitchFamily="49" charset="-122"/>
              </a:rPr>
              <a:t>、作为职称晋升及聘用的主要加分依据之一。</a:t>
            </a:r>
          </a:p>
          <a:p>
            <a:pPr lvl="0"/>
            <a:r>
              <a:rPr lang="en-US" altLang="zh-CN" sz="2000" b="0">
                <a:latin typeface="楷体" panose="02010609060101010101" pitchFamily="49" charset="-122"/>
                <a:ea typeface="楷体" panose="02010609060101010101" pitchFamily="49" charset="-122"/>
              </a:rPr>
              <a:t>    3</a:t>
            </a:r>
            <a:r>
              <a:rPr lang="zh-CN" altLang="en-US" sz="2000" b="0" dirty="0">
                <a:latin typeface="楷体" panose="02010609060101010101" pitchFamily="49" charset="-122"/>
                <a:ea typeface="楷体" panose="02010609060101010101" pitchFamily="49" charset="-122"/>
              </a:rPr>
              <a:t>、考核</a:t>
            </a:r>
            <a:r>
              <a:rPr lang="en-US" altLang="zh-CN" sz="2000" b="0">
                <a:latin typeface="楷体" panose="02010609060101010101" pitchFamily="49" charset="-122"/>
                <a:ea typeface="楷体" panose="02010609060101010101" pitchFamily="49" charset="-122"/>
              </a:rPr>
              <a:t>85</a:t>
            </a:r>
            <a:r>
              <a:rPr lang="zh-CN" altLang="en-US" sz="2000" b="0" dirty="0">
                <a:latin typeface="楷体" panose="02010609060101010101" pitchFamily="49" charset="-122"/>
                <a:ea typeface="楷体" panose="02010609060101010101" pitchFamily="49" charset="-122"/>
              </a:rPr>
              <a:t>分以上为合格，对考核不合格者，取消指导老师资格，培训合格并重新师资资格认定后才能上岗，职称晋升及聘用推迟</a:t>
            </a:r>
            <a:r>
              <a:rPr lang="en-US" altLang="zh-CN" sz="2000" b="0">
                <a:latin typeface="楷体" panose="02010609060101010101" pitchFamily="49" charset="-122"/>
                <a:ea typeface="楷体" panose="02010609060101010101" pitchFamily="49" charset="-122"/>
              </a:rPr>
              <a:t>1</a:t>
            </a:r>
            <a:r>
              <a:rPr lang="zh-CN" altLang="en-US" sz="2000" b="0" dirty="0">
                <a:latin typeface="楷体" panose="02010609060101010101" pitchFamily="49" charset="-122"/>
                <a:ea typeface="楷体" panose="02010609060101010101" pitchFamily="49" charset="-122"/>
              </a:rPr>
              <a:t>年。当年年度考核为不合格。</a:t>
            </a:r>
          </a:p>
          <a:p>
            <a:pPr lvl="0"/>
            <a:r>
              <a:rPr lang="en-US" altLang="zh-CN" sz="2000" b="0">
                <a:latin typeface="楷体" panose="02010609060101010101" pitchFamily="49" charset="-122"/>
                <a:ea typeface="楷体" panose="02010609060101010101" pitchFamily="49" charset="-122"/>
              </a:rPr>
              <a:t>    4</a:t>
            </a:r>
            <a:r>
              <a:rPr lang="zh-CN" altLang="en-US" sz="2000" b="0" dirty="0">
                <a:latin typeface="楷体" panose="02010609060101010101" pitchFamily="49" charset="-122"/>
                <a:ea typeface="楷体" panose="02010609060101010101" pitchFamily="49" charset="-122"/>
              </a:rPr>
              <a:t>、出现教学事故，取消指导老师资格</a:t>
            </a:r>
          </a:p>
        </p:txBody>
      </p:sp>
      <p:sp>
        <p:nvSpPr>
          <p:cNvPr id="248838" name="矩形 248837"/>
          <p:cNvSpPr/>
          <p:nvPr/>
        </p:nvSpPr>
        <p:spPr>
          <a:xfrm>
            <a:off x="179388" y="476250"/>
            <a:ext cx="936625" cy="457200"/>
          </a:xfrm>
          <a:prstGeom prst="rect">
            <a:avLst/>
          </a:prstGeom>
          <a:noFill/>
          <a:ln w="9525">
            <a:noFill/>
          </a:ln>
        </p:spPr>
        <p:txBody>
          <a:bodyPr>
            <a:spAutoFit/>
          </a:bodyPr>
          <a:lstStyle/>
          <a:p>
            <a:pPr lvl="0"/>
            <a:r>
              <a:rPr lang="en-US" altLang="zh-CN" sz="2400" b="1">
                <a:solidFill>
                  <a:schemeClr val="bg1"/>
                </a:solidFill>
                <a:latin typeface="Calibri" panose="020F0502020204030204" pitchFamily="34" charset="0"/>
                <a:ea typeface="宋体" panose="02010600030101010101" pitchFamily="2" charset="-122"/>
              </a:rPr>
              <a:t>1.7</a:t>
            </a:r>
          </a:p>
        </p:txBody>
      </p:sp>
      <p:sp>
        <p:nvSpPr>
          <p:cNvPr id="248840" name="矩形 248839"/>
          <p:cNvSpPr/>
          <p:nvPr/>
        </p:nvSpPr>
        <p:spPr>
          <a:xfrm>
            <a:off x="1619250" y="404813"/>
            <a:ext cx="7138988" cy="1143000"/>
          </a:xfrm>
          <a:prstGeom prst="rect">
            <a:avLst/>
          </a:prstGeom>
          <a:noFill/>
          <a:ln w="9525">
            <a:noFill/>
          </a:ln>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stStyle>
          <a:p>
            <a:pPr lvl="0" algn="l"/>
            <a:r>
              <a:rPr lang="zh-CN" altLang="en-US" sz="2800" b="1" dirty="0">
                <a:solidFill>
                  <a:srgbClr val="0F6FC6"/>
                </a:solidFill>
                <a:ea typeface="微软雅黑" panose="020B0503020204020204" pitchFamily="34" charset="-122"/>
              </a:rPr>
              <a:t>师资考核</a:t>
            </a:r>
          </a:p>
        </p:txBody>
      </p:sp>
      <p:sp>
        <p:nvSpPr>
          <p:cNvPr id="248841" name="矩形 248840"/>
          <p:cNvSpPr/>
          <p:nvPr/>
        </p:nvSpPr>
        <p:spPr>
          <a:xfrm>
            <a:off x="539750" y="1196975"/>
            <a:ext cx="7632700" cy="1616075"/>
          </a:xfrm>
          <a:prstGeom prst="rect">
            <a:avLst/>
          </a:prstGeom>
          <a:noFill/>
          <a:ln w="9525">
            <a:noFill/>
          </a:ln>
        </p:spPr>
        <p:txBody>
          <a:bodyPr>
            <a:spAutoFit/>
          </a:bodyPr>
          <a:lstStyle/>
          <a:p>
            <a:pPr lvl="0"/>
            <a:r>
              <a:rPr lang="zh-CN" altLang="en-US" sz="2000" b="1" dirty="0">
                <a:latin typeface="楷体" panose="02010609060101010101" pitchFamily="49" charset="-122"/>
                <a:ea typeface="楷体" panose="02010609060101010101" pitchFamily="49" charset="-122"/>
              </a:rPr>
              <a:t>建立带教老师考核制度</a:t>
            </a:r>
          </a:p>
          <a:p>
            <a:pPr lvl="0"/>
            <a:r>
              <a:rPr lang="zh-CN" altLang="en-US" sz="2000" b="0" dirty="0">
                <a:latin typeface="楷体" panose="02010609060101010101" pitchFamily="49" charset="-122"/>
                <a:ea typeface="楷体" panose="02010609060101010101" pitchFamily="49" charset="-122"/>
              </a:rPr>
              <a:t>    从德、能、勤、绩几方面对教师进行考核，包括教师的思想政治表现、道德品质和工作态度，教师在教学、医疗、科研工作中的水平、能力和创新精神。注重实际工作中业绩和贡献，如承担培训任务，完成培训工作量，改进培训方法，提高培训质量。</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标题 258049"/>
          <p:cNvSpPr>
            <a:spLocks noGrp="1"/>
          </p:cNvSpPr>
          <p:nvPr>
            <p:ph type="title"/>
          </p:nvPr>
        </p:nvSpPr>
        <p:spPr>
          <a:xfrm>
            <a:off x="1619250" y="549275"/>
            <a:ext cx="7005638" cy="1143000"/>
          </a:xfrm>
          <a:prstGeom prst="rect">
            <a:avLst/>
          </a:prstGeom>
          <a:noFill/>
          <a:ln w="9525">
            <a:noFill/>
          </a:ln>
        </p:spPr>
        <p:txBody>
          <a:bodyPr/>
          <a:lstStyle/>
          <a:p>
            <a:pPr lvl="0" algn="l"/>
            <a:r>
              <a:rPr lang="zh-CN" altLang="en-US" sz="2800" b="1" dirty="0">
                <a:solidFill>
                  <a:srgbClr val="0F6FC6"/>
                </a:solidFill>
                <a:ea typeface="微软雅黑" panose="020B0503020204020204" pitchFamily="34" charset="-122"/>
              </a:rPr>
              <a:t>生活待遇</a:t>
            </a:r>
            <a:br>
              <a:rPr lang="zh-CN" altLang="en-US" sz="2800" b="1" dirty="0">
                <a:solidFill>
                  <a:srgbClr val="0F6FC6"/>
                </a:solidFill>
                <a:ea typeface="微软雅黑" panose="020B0503020204020204" pitchFamily="34" charset="-122"/>
              </a:rPr>
            </a:br>
            <a:r>
              <a:rPr lang="zh-CN" altLang="en-US" sz="2800" b="1" dirty="0">
                <a:solidFill>
                  <a:schemeClr val="hlink"/>
                </a:solidFill>
              </a:rPr>
              <a:t>    </a:t>
            </a:r>
            <a:br>
              <a:rPr lang="zh-CN" altLang="en-US" sz="2800" b="1" dirty="0">
                <a:solidFill>
                  <a:schemeClr val="hlink"/>
                </a:solidFill>
              </a:rPr>
            </a:br>
            <a:r>
              <a:rPr lang="zh-CN" altLang="en-US" sz="2800" b="1" dirty="0">
                <a:solidFill>
                  <a:schemeClr val="hlink"/>
                </a:solidFill>
              </a:rPr>
              <a:t>             </a:t>
            </a:r>
            <a:r>
              <a:rPr lang="zh-CN" altLang="en-US" sz="2000" b="1" dirty="0"/>
              <a:t>莆田学院附属医院住院医师规范化培训保障制度</a:t>
            </a:r>
            <a:br>
              <a:rPr lang="zh-CN" altLang="en-US" sz="2000" b="1" dirty="0"/>
            </a:br>
            <a:r>
              <a:rPr lang="zh-CN" altLang="en-US" sz="2000" b="1" dirty="0"/>
              <a:t>                   （莆院附医教</a:t>
            </a:r>
            <a:r>
              <a:rPr lang="en-US" altLang="zh-CN" sz="2000" b="1"/>
              <a:t>[2016]8</a:t>
            </a:r>
            <a:r>
              <a:rPr lang="zh-CN" altLang="en-US" sz="2000" b="1" dirty="0"/>
              <a:t>号）</a:t>
            </a:r>
          </a:p>
        </p:txBody>
      </p:sp>
      <p:sp>
        <p:nvSpPr>
          <p:cNvPr id="258051" name="矩形 258050"/>
          <p:cNvSpPr/>
          <p:nvPr/>
        </p:nvSpPr>
        <p:spPr>
          <a:xfrm>
            <a:off x="179388" y="515938"/>
            <a:ext cx="704850" cy="579437"/>
          </a:xfrm>
          <a:prstGeom prst="rect">
            <a:avLst/>
          </a:prstGeom>
          <a:noFill/>
          <a:ln w="9525">
            <a:noFill/>
          </a:ln>
        </p:spPr>
        <p:txBody>
          <a:bodyPr wrap="none" anchor="t">
            <a:spAutoFit/>
          </a:bodyPr>
          <a:lstStyle/>
          <a:p>
            <a:pPr lvl="0"/>
            <a:r>
              <a:rPr lang="en-US" altLang="zh-CN" sz="3200" b="1">
                <a:solidFill>
                  <a:schemeClr val="bg1"/>
                </a:solidFill>
                <a:latin typeface="Calibri" panose="020F0502020204030204" pitchFamily="34" charset="0"/>
                <a:ea typeface="宋体" panose="02010600030101010101" pitchFamily="2" charset="-122"/>
              </a:rPr>
              <a:t>1.8</a:t>
            </a:r>
          </a:p>
        </p:txBody>
      </p:sp>
      <p:sp>
        <p:nvSpPr>
          <p:cNvPr id="258052" name="文本框 14"/>
          <p:cNvSpPr/>
          <p:nvPr/>
        </p:nvSpPr>
        <p:spPr>
          <a:xfrm>
            <a:off x="717550" y="2492375"/>
            <a:ext cx="8426450" cy="3484563"/>
          </a:xfrm>
          <a:prstGeom prst="roundRect">
            <a:avLst>
              <a:gd name="adj" fmla="val 6380"/>
            </a:avLst>
          </a:prstGeom>
          <a:noFill/>
          <a:ln w="9525">
            <a:noFill/>
          </a:ln>
        </p:spPr>
        <p:txBody>
          <a:bodyPr>
            <a:spAutoFit/>
          </a:bodyPr>
          <a:lstStyle/>
          <a:p>
            <a:pPr lvl="0"/>
            <a:r>
              <a:rPr lang="zh-CN" altLang="en-US" sz="1800" b="0" dirty="0">
                <a:latin typeface="楷体" panose="02010609060101010101" pitchFamily="49" charset="-122"/>
                <a:ea typeface="楷体" panose="02010609060101010101" pitchFamily="49" charset="-122"/>
              </a:rPr>
              <a:t>（</a:t>
            </a:r>
            <a:r>
              <a:rPr lang="en-US" altLang="zh-CN" sz="1800" b="0">
                <a:latin typeface="楷体" panose="02010609060101010101" pitchFamily="49" charset="-122"/>
                <a:ea typeface="楷体" panose="02010609060101010101" pitchFamily="49" charset="-122"/>
              </a:rPr>
              <a:t>1</a:t>
            </a:r>
            <a:r>
              <a:rPr lang="zh-CN" altLang="en-US" sz="1800" b="0" dirty="0">
                <a:latin typeface="楷体" panose="02010609060101010101" pitchFamily="49" charset="-122"/>
                <a:ea typeface="楷体" panose="02010609060101010101" pitchFamily="49" charset="-122"/>
              </a:rPr>
              <a:t>）基本原则：社会人与单位人同工同酬</a:t>
            </a:r>
          </a:p>
          <a:p>
            <a:pPr lvl="0"/>
            <a:r>
              <a:rPr lang="zh-CN" altLang="en-US" sz="1800" b="0" dirty="0">
                <a:latin typeface="楷体" panose="02010609060101010101" pitchFamily="49" charset="-122"/>
                <a:ea typeface="楷体" panose="02010609060101010101" pitchFamily="49" charset="-122"/>
              </a:rPr>
              <a:t>（</a:t>
            </a:r>
            <a:r>
              <a:rPr lang="en-US" altLang="zh-CN" sz="1800" b="0">
                <a:latin typeface="楷体" panose="02010609060101010101" pitchFamily="49" charset="-122"/>
                <a:ea typeface="楷体" panose="02010609060101010101" pitchFamily="49" charset="-122"/>
              </a:rPr>
              <a:t>2</a:t>
            </a:r>
            <a:r>
              <a:rPr lang="zh-CN" altLang="en-US" sz="1800" b="0" dirty="0">
                <a:latin typeface="楷体" panose="02010609060101010101" pitchFamily="49" charset="-122"/>
                <a:ea typeface="楷体" panose="02010609060101010101" pitchFamily="49" charset="-122"/>
              </a:rPr>
              <a:t>）工资：本科学历</a:t>
            </a:r>
            <a:r>
              <a:rPr lang="en-US" altLang="zh-CN" sz="1800" b="0">
                <a:latin typeface="楷体" panose="02010609060101010101" pitchFamily="49" charset="-122"/>
                <a:ea typeface="楷体" panose="02010609060101010101" pitchFamily="49" charset="-122"/>
              </a:rPr>
              <a:t>1100</a:t>
            </a:r>
            <a:r>
              <a:rPr lang="zh-CN" altLang="en-US" sz="1800" b="0" dirty="0">
                <a:latin typeface="楷体" panose="02010609060101010101" pitchFamily="49" charset="-122"/>
                <a:ea typeface="楷体" panose="02010609060101010101" pitchFamily="49" charset="-122"/>
              </a:rPr>
              <a:t>元</a:t>
            </a:r>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月，研究生学历</a:t>
            </a:r>
            <a:r>
              <a:rPr lang="en-US" altLang="zh-CN" sz="1800" b="0">
                <a:latin typeface="楷体" panose="02010609060101010101" pitchFamily="49" charset="-122"/>
                <a:ea typeface="楷体" panose="02010609060101010101" pitchFamily="49" charset="-122"/>
              </a:rPr>
              <a:t>1200</a:t>
            </a:r>
            <a:r>
              <a:rPr lang="zh-CN" altLang="en-US" sz="1800" b="0" dirty="0">
                <a:latin typeface="楷体" panose="02010609060101010101" pitchFamily="49" charset="-122"/>
                <a:ea typeface="楷体" panose="02010609060101010101" pitchFamily="49" charset="-122"/>
              </a:rPr>
              <a:t>元</a:t>
            </a:r>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月，外院人员若单位发放的工资低于此标准，不足部分由我院负责发放。</a:t>
            </a:r>
          </a:p>
          <a:p>
            <a:pPr lvl="0"/>
            <a:r>
              <a:rPr lang="zh-CN" altLang="en-US" sz="1800" b="0" dirty="0">
                <a:latin typeface="楷体" panose="02010609060101010101" pitchFamily="49" charset="-122"/>
                <a:ea typeface="楷体" panose="02010609060101010101" pitchFamily="49" charset="-122"/>
              </a:rPr>
              <a:t>（</a:t>
            </a:r>
            <a:r>
              <a:rPr lang="en-US" altLang="zh-CN" sz="1800" b="0">
                <a:latin typeface="楷体" panose="02010609060101010101" pitchFamily="49" charset="-122"/>
                <a:ea typeface="楷体" panose="02010609060101010101" pitchFamily="49" charset="-122"/>
              </a:rPr>
              <a:t>3</a:t>
            </a:r>
            <a:r>
              <a:rPr lang="zh-CN" altLang="en-US" sz="1800" b="0" dirty="0">
                <a:latin typeface="楷体" panose="02010609060101010101" pitchFamily="49" charset="-122"/>
                <a:ea typeface="楷体" panose="02010609060101010101" pitchFamily="49" charset="-122"/>
              </a:rPr>
              <a:t>）奖金：第一部分为国家财政补助的</a:t>
            </a:r>
            <a:r>
              <a:rPr lang="en-US" altLang="zh-CN" sz="1800" b="0">
                <a:latin typeface="楷体" panose="02010609060101010101" pitchFamily="49" charset="-122"/>
                <a:ea typeface="楷体" panose="02010609060101010101" pitchFamily="49" charset="-122"/>
              </a:rPr>
              <a:t>2000</a:t>
            </a:r>
            <a:r>
              <a:rPr lang="zh-CN" altLang="en-US" sz="1800" b="0" dirty="0">
                <a:latin typeface="楷体" panose="02010609060101010101" pitchFamily="49" charset="-122"/>
                <a:ea typeface="楷体" panose="02010609060101010101" pitchFamily="49" charset="-122"/>
              </a:rPr>
              <a:t>元</a:t>
            </a:r>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月，第二部分为轮转科室的补尾奖金（即本科室同等条件住院医师奖金总额扣除</a:t>
            </a:r>
            <a:r>
              <a:rPr lang="en-US" altLang="zh-CN" sz="1800" b="0">
                <a:latin typeface="楷体" panose="02010609060101010101" pitchFamily="49" charset="-122"/>
                <a:ea typeface="楷体" panose="02010609060101010101" pitchFamily="49" charset="-122"/>
              </a:rPr>
              <a:t>2000</a:t>
            </a:r>
            <a:r>
              <a:rPr lang="zh-CN" altLang="en-US" sz="1800" b="0" dirty="0">
                <a:latin typeface="楷体" panose="02010609060101010101" pitchFamily="49" charset="-122"/>
                <a:ea typeface="楷体" panose="02010609060101010101" pitchFamily="49" charset="-122"/>
              </a:rPr>
              <a:t>元的部分）</a:t>
            </a:r>
            <a:r>
              <a:rPr lang="zh-CN" altLang="en-US" sz="1800" b="0" u="sng" dirty="0">
                <a:latin typeface="楷体" panose="02010609060101010101" pitchFamily="49" charset="-122"/>
                <a:ea typeface="楷体" panose="02010609060101010101" pitchFamily="49" charset="-122"/>
              </a:rPr>
              <a:t> </a:t>
            </a:r>
          </a:p>
          <a:p>
            <a:pPr lvl="0"/>
            <a:endParaRPr lang="zh-CN" altLang="en-US" sz="1800" b="1" dirty="0">
              <a:latin typeface="Calibri" panose="020F0502020204030204" pitchFamily="34" charset="0"/>
              <a:ea typeface="宋体" panose="02010600030101010101" pitchFamily="2" charset="-122"/>
            </a:endParaRPr>
          </a:p>
          <a:p>
            <a:pPr lvl="0"/>
            <a:r>
              <a:rPr lang="zh-CN" altLang="en-US" sz="1800" b="1" dirty="0">
                <a:latin typeface="楷体" panose="02010609060101010101" pitchFamily="49" charset="-122"/>
                <a:ea typeface="楷体" panose="02010609060101010101" pitchFamily="49" charset="-122"/>
              </a:rPr>
              <a:t>社会培训人员的医保及社保</a:t>
            </a:r>
          </a:p>
          <a:p>
            <a:pPr lvl="0"/>
            <a:r>
              <a:rPr lang="zh-CN" altLang="en-US" sz="1800" b="0" dirty="0">
                <a:latin typeface="楷体" panose="02010609060101010101" pitchFamily="49" charset="-122"/>
                <a:ea typeface="楷体" panose="02010609060101010101" pitchFamily="49" charset="-122"/>
              </a:rPr>
              <a:t>在我院规培的社会人，医保由个人到户口所在地缴纳，凭发票到我院报销，社保由我院统一委托代理公司缴纳。</a:t>
            </a:r>
          </a:p>
          <a:p>
            <a:pPr lvl="0"/>
            <a:r>
              <a:rPr lang="zh-CN" altLang="en-US" sz="1800" b="0" dirty="0">
                <a:latin typeface="楷体" panose="02010609060101010101" pitchFamily="49" charset="-122"/>
                <a:ea typeface="楷体" panose="02010609060101010101" pitchFamily="49" charset="-122"/>
              </a:rPr>
              <a:t>由我院送往外院住院医师规范化培训学员，在外培训期间我院只发放工资及缴纳“五险一金”，奖金不再发放。</a:t>
            </a:r>
            <a:r>
              <a:rPr lang="zh-CN" altLang="en-US" sz="1600" b="0" dirty="0">
                <a:latin typeface="楷体" panose="02010609060101010101" pitchFamily="49" charset="-122"/>
                <a:ea typeface="楷体" panose="02010609060101010101" pitchFamily="49" charset="-122"/>
              </a:rPr>
              <a:t> </a:t>
            </a:r>
          </a:p>
          <a:p>
            <a:pPr lvl="0"/>
            <a:endParaRPr lang="zh-CN" altLang="en-US" sz="1600" b="0" dirty="0">
              <a:latin typeface="楷体" panose="02010609060101010101" pitchFamily="49" charset="-122"/>
              <a:ea typeface="楷体" panose="02010609060101010101" pitchFamily="49" charset="-122"/>
            </a:endParaRPr>
          </a:p>
        </p:txBody>
      </p:sp>
      <p:sp>
        <p:nvSpPr>
          <p:cNvPr id="16" name="等腰三角形 15"/>
          <p:cNvSpPr/>
          <p:nvPr/>
        </p:nvSpPr>
        <p:spPr>
          <a:xfrm>
            <a:off x="1751013" y="1898650"/>
            <a:ext cx="709613" cy="611188"/>
          </a:xfrm>
          <a:prstGeom prst="triangle">
            <a:avLst/>
          </a:prstGeom>
          <a:solidFill>
            <a:srgbClr val="4CD4D1">
              <a:alpha val="60000"/>
            </a:srgbClr>
          </a:solidFill>
          <a:ln w="12700" cap="flat" cmpd="sng" algn="ctr">
            <a:noFill/>
            <a:prstDash val="solid"/>
            <a:miter lim="800000"/>
          </a:ln>
          <a:effectLst/>
        </p:spPr>
        <p:txBody>
          <a:bodyPr rtlCol="0" anchor="ctr"/>
          <a:lstStyle/>
          <a:p>
            <a:pPr lvl="0" algn="ctr" eaLnBrk="1" hangingPunct="1"/>
            <a:endParaRPr lang="zh-CN" altLang="en-US" b="0" dirty="0">
              <a:solidFill>
                <a:srgbClr val="5F5F5F"/>
              </a:solidFill>
              <a:ea typeface="幼圆" pitchFamily="49" charset="-122"/>
            </a:endParaRPr>
          </a:p>
        </p:txBody>
      </p:sp>
      <p:sp>
        <p:nvSpPr>
          <p:cNvPr id="17" name="等腰三角形 16"/>
          <p:cNvSpPr/>
          <p:nvPr/>
        </p:nvSpPr>
        <p:spPr>
          <a:xfrm>
            <a:off x="2124075" y="1916113"/>
            <a:ext cx="709613" cy="611188"/>
          </a:xfrm>
          <a:prstGeom prst="triangle">
            <a:avLst/>
          </a:prstGeom>
          <a:solidFill>
            <a:srgbClr val="4CD4D1">
              <a:alpha val="60000"/>
            </a:srgbClr>
          </a:solidFill>
          <a:ln w="12700" cap="flat" cmpd="sng" algn="ctr">
            <a:noFill/>
            <a:prstDash val="solid"/>
            <a:miter lim="800000"/>
          </a:ln>
          <a:effectLst/>
        </p:spPr>
        <p:txBody>
          <a:bodyPr rtlCol="0" anchor="ctr"/>
          <a:lstStyle/>
          <a:p>
            <a:pPr lvl="0" algn="ctr" eaLnBrk="1" hangingPunct="1"/>
            <a:endParaRPr lang="zh-CN" altLang="en-US" b="0" dirty="0">
              <a:solidFill>
                <a:srgbClr val="5F5F5F"/>
              </a:solidFill>
              <a:ea typeface="幼圆" pitchFamily="49" charset="-122"/>
            </a:endParaRPr>
          </a:p>
        </p:txBody>
      </p:sp>
      <p:sp>
        <p:nvSpPr>
          <p:cNvPr id="258055" name="等腰三角形 17"/>
          <p:cNvSpPr/>
          <p:nvPr/>
        </p:nvSpPr>
        <p:spPr>
          <a:xfrm flipV="1">
            <a:off x="6804025" y="5734050"/>
            <a:ext cx="709613" cy="611188"/>
          </a:xfrm>
          <a:prstGeom prst="triangle">
            <a:avLst>
              <a:gd name="adj" fmla="val 50000"/>
            </a:avLst>
          </a:prstGeom>
          <a:solidFill>
            <a:srgbClr val="4CD4D1">
              <a:alpha val="59999"/>
            </a:srgbClr>
          </a:solidFill>
          <a:ln w="12700">
            <a:noFill/>
          </a:ln>
        </p:spPr>
        <p:txBody>
          <a:bodyPr rot="10800000" anchor="ctr"/>
          <a:lstStyle/>
          <a:p>
            <a:pPr lvl="0" algn="ctr" eaLnBrk="1" hangingPunct="1"/>
            <a:endParaRPr lang="zh-CN" altLang="en-US" sz="1800" b="0" dirty="0">
              <a:solidFill>
                <a:srgbClr val="5F5F5F"/>
              </a:solidFill>
              <a:latin typeface="Calibri" panose="020F0502020204030204" pitchFamily="34" charset="0"/>
              <a:ea typeface="幼圆" pitchFamily="49" charset="-122"/>
            </a:endParaRPr>
          </a:p>
        </p:txBody>
      </p:sp>
      <p:sp>
        <p:nvSpPr>
          <p:cNvPr id="258056" name="等腰三角形 18"/>
          <p:cNvSpPr/>
          <p:nvPr/>
        </p:nvSpPr>
        <p:spPr>
          <a:xfrm flipV="1">
            <a:off x="7164388" y="5734050"/>
            <a:ext cx="709612" cy="611188"/>
          </a:xfrm>
          <a:prstGeom prst="triangle">
            <a:avLst>
              <a:gd name="adj" fmla="val 50000"/>
            </a:avLst>
          </a:prstGeom>
          <a:solidFill>
            <a:srgbClr val="4CD4D1">
              <a:alpha val="59999"/>
            </a:srgbClr>
          </a:solidFill>
          <a:ln w="12700">
            <a:noFill/>
          </a:ln>
        </p:spPr>
        <p:txBody>
          <a:bodyPr rot="10800000" anchor="ctr"/>
          <a:lstStyle/>
          <a:p>
            <a:pPr lvl="0" algn="ctr" eaLnBrk="1" hangingPunct="1"/>
            <a:endParaRPr lang="zh-CN" altLang="en-US" sz="1800" b="0" dirty="0">
              <a:solidFill>
                <a:srgbClr val="5F5F5F"/>
              </a:solidFill>
              <a:latin typeface="Calibri" panose="020F0502020204030204" pitchFamily="34" charset="0"/>
              <a:ea typeface="幼圆" pitchFamily="49" charset="-122"/>
            </a:endParaRPr>
          </a:p>
        </p:txBody>
      </p:sp>
      <p:sp>
        <p:nvSpPr>
          <p:cNvPr id="20" name="矩形 19"/>
          <p:cNvSpPr/>
          <p:nvPr/>
        </p:nvSpPr>
        <p:spPr>
          <a:xfrm>
            <a:off x="1763713" y="2492375"/>
            <a:ext cx="5549900" cy="46038"/>
          </a:xfrm>
          <a:prstGeom prst="rect">
            <a:avLst/>
          </a:prstGeom>
          <a:solidFill>
            <a:srgbClr val="4CD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矩形 20"/>
          <p:cNvSpPr/>
          <p:nvPr/>
        </p:nvSpPr>
        <p:spPr>
          <a:xfrm>
            <a:off x="2627313" y="5734050"/>
            <a:ext cx="5549900" cy="46038"/>
          </a:xfrm>
          <a:prstGeom prst="rect">
            <a:avLst/>
          </a:prstGeom>
          <a:solidFill>
            <a:srgbClr val="4CD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extBox 1"/>
          <p:cNvSpPr txBox="1"/>
          <p:nvPr/>
        </p:nvSpPr>
        <p:spPr>
          <a:xfrm>
            <a:off x="1908175" y="404813"/>
            <a:ext cx="2986088" cy="519112"/>
          </a:xfrm>
          <a:prstGeom prst="rect">
            <a:avLst/>
          </a:prstGeom>
          <a:noFill/>
          <a:ln w="9525">
            <a:noFill/>
          </a:ln>
        </p:spPr>
        <p:txBody>
          <a:bodyPr>
            <a:spAutoFit/>
          </a:bodyPr>
          <a:lstStyle/>
          <a:p>
            <a:pPr lvl="0" eaLnBrk="1" hangingPunct="1"/>
            <a:r>
              <a:rPr lang="zh-CN" altLang="en-US" sz="2800" b="1" dirty="0">
                <a:solidFill>
                  <a:srgbClr val="0F6FC6"/>
                </a:solidFill>
                <a:latin typeface="Calibri" panose="020F0502020204030204" pitchFamily="34" charset="0"/>
                <a:ea typeface="微软雅黑" panose="020B0503020204020204" pitchFamily="34" charset="-122"/>
              </a:rPr>
              <a:t>培训督导结果</a:t>
            </a:r>
          </a:p>
        </p:txBody>
      </p:sp>
      <p:sp>
        <p:nvSpPr>
          <p:cNvPr id="263171" name="TextBox 1"/>
          <p:cNvSpPr txBox="1"/>
          <p:nvPr/>
        </p:nvSpPr>
        <p:spPr>
          <a:xfrm>
            <a:off x="468313" y="404813"/>
            <a:ext cx="590550" cy="579437"/>
          </a:xfrm>
          <a:prstGeom prst="rect">
            <a:avLst/>
          </a:prstGeom>
          <a:noFill/>
          <a:ln w="9525">
            <a:noFill/>
          </a:ln>
        </p:spPr>
        <p:txBody>
          <a:bodyPr>
            <a:spAutoFit/>
          </a:bodyPr>
          <a:lstStyle/>
          <a:p>
            <a:pPr lvl="0" eaLnBrk="1" hangingPunct="1"/>
            <a:r>
              <a:rPr lang="zh-CN" altLang="en-US" sz="3200" b="1" dirty="0">
                <a:solidFill>
                  <a:schemeClr val="bg1"/>
                </a:solidFill>
                <a:latin typeface="微软雅黑" panose="020B0503020204020204" pitchFamily="34" charset="-122"/>
                <a:ea typeface="微软雅黑" panose="020B0503020204020204" pitchFamily="34" charset="-122"/>
              </a:rPr>
              <a:t>二</a:t>
            </a:r>
          </a:p>
        </p:txBody>
      </p:sp>
      <p:sp>
        <p:nvSpPr>
          <p:cNvPr id="263172" name="TextBox 5"/>
          <p:cNvSpPr txBox="1"/>
          <p:nvPr/>
        </p:nvSpPr>
        <p:spPr>
          <a:xfrm>
            <a:off x="1908175" y="1700213"/>
            <a:ext cx="4567238" cy="466725"/>
          </a:xfrm>
          <a:prstGeom prst="rect">
            <a:avLst/>
          </a:prstGeom>
          <a:solidFill>
            <a:srgbClr val="0070C0"/>
          </a:solidFill>
          <a:ln w="9525" cap="flat" cmpd="sng">
            <a:solidFill>
              <a:srgbClr val="0070C0"/>
            </a:solidFill>
            <a:prstDash val="solid"/>
            <a:miter/>
            <a:headEnd type="none" w="med" len="med"/>
            <a:tailEnd type="none" w="med" len="med"/>
          </a:ln>
        </p:spPr>
        <p:txBody>
          <a:bodyPr wrap="none">
            <a:spAutoFit/>
          </a:bodyPr>
          <a:lstStyle/>
          <a:p>
            <a:pPr lvl="0" eaLnBrk="1" hangingPunct="1"/>
            <a:r>
              <a:rPr lang="en-US" altLang="zh-CN" sz="2400" b="1">
                <a:solidFill>
                  <a:schemeClr val="bg1"/>
                </a:solidFill>
                <a:latin typeface="微软雅黑" panose="020B0503020204020204" pitchFamily="34" charset="-122"/>
                <a:ea typeface="微软雅黑" panose="020B0503020204020204" pitchFamily="34" charset="-122"/>
              </a:rPr>
              <a:t>1 </a:t>
            </a:r>
            <a:r>
              <a:rPr lang="zh-CN" altLang="en-US" sz="2400" b="1" dirty="0">
                <a:solidFill>
                  <a:schemeClr val="bg1"/>
                </a:solidFill>
                <a:latin typeface="微软雅黑" panose="020B0503020204020204" pitchFamily="34" charset="-122"/>
                <a:ea typeface="微软雅黑" panose="020B0503020204020204" pitchFamily="34" charset="-122"/>
              </a:rPr>
              <a:t>督导背景</a:t>
            </a:r>
            <a:r>
              <a:rPr lang="en-US" altLang="zh-CN" sz="2400" b="1">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国家级基地评审标准</a:t>
            </a:r>
          </a:p>
        </p:txBody>
      </p:sp>
      <p:sp>
        <p:nvSpPr>
          <p:cNvPr id="263173" name="TextBox 10"/>
          <p:cNvSpPr txBox="1"/>
          <p:nvPr/>
        </p:nvSpPr>
        <p:spPr>
          <a:xfrm>
            <a:off x="1908175" y="3429000"/>
            <a:ext cx="1690688" cy="466725"/>
          </a:xfrm>
          <a:prstGeom prst="rect">
            <a:avLst/>
          </a:prstGeom>
          <a:solidFill>
            <a:srgbClr val="0070C0"/>
          </a:solidFill>
          <a:ln w="9525" cap="flat" cmpd="sng">
            <a:solidFill>
              <a:srgbClr val="0070C0"/>
            </a:solidFill>
            <a:prstDash val="solid"/>
            <a:miter/>
            <a:headEnd type="none" w="med" len="med"/>
            <a:tailEnd type="none" w="med" len="med"/>
          </a:ln>
        </p:spPr>
        <p:txBody>
          <a:bodyPr wrap="none">
            <a:spAutoFit/>
          </a:bodyPr>
          <a:lstStyle/>
          <a:p>
            <a:pPr lvl="0" eaLnBrk="1" hangingPunct="1"/>
            <a:r>
              <a:rPr lang="en-US" altLang="zh-CN" sz="2400" b="1">
                <a:solidFill>
                  <a:schemeClr val="bg1"/>
                </a:solidFill>
                <a:latin typeface="微软雅黑" panose="020B0503020204020204" pitchFamily="34" charset="-122"/>
                <a:ea typeface="微软雅黑" panose="020B0503020204020204" pitchFamily="34" charset="-122"/>
              </a:rPr>
              <a:t>2 </a:t>
            </a:r>
            <a:r>
              <a:rPr lang="zh-CN" altLang="en-US" sz="2400" b="1" dirty="0">
                <a:solidFill>
                  <a:schemeClr val="bg1"/>
                </a:solidFill>
                <a:latin typeface="微软雅黑" panose="020B0503020204020204" pitchFamily="34" charset="-122"/>
                <a:ea typeface="微软雅黑" panose="020B0503020204020204" pitchFamily="34" charset="-122"/>
              </a:rPr>
              <a:t>督导结果</a:t>
            </a:r>
          </a:p>
        </p:txBody>
      </p:sp>
      <p:cxnSp>
        <p:nvCxnSpPr>
          <p:cNvPr id="8" name="直接连接符 7"/>
          <p:cNvCxnSpPr/>
          <p:nvPr/>
        </p:nvCxnSpPr>
        <p:spPr>
          <a:xfrm>
            <a:off x="1835150" y="2349500"/>
            <a:ext cx="4278313"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763713" y="4292600"/>
            <a:ext cx="4511675"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263181" name="左大括号 263180"/>
          <p:cNvSpPr/>
          <p:nvPr/>
        </p:nvSpPr>
        <p:spPr>
          <a:xfrm>
            <a:off x="3708400" y="3284538"/>
            <a:ext cx="215900" cy="792162"/>
          </a:xfrm>
          <a:prstGeom prst="leftBrace">
            <a:avLst>
              <a:gd name="adj1" fmla="val 30575"/>
              <a:gd name="adj2" fmla="val 50000"/>
            </a:avLst>
          </a:prstGeom>
          <a:noFill/>
          <a:ln w="44450" cap="flat" cmpd="sng">
            <a:solidFill>
              <a:srgbClr val="FF0000"/>
            </a:solidFill>
            <a:prstDash val="solid"/>
            <a:headEnd type="none" w="med" len="med"/>
            <a:tailEnd type="none" w="med" len="med"/>
          </a:ln>
        </p:spPr>
        <p:txBody>
          <a:bodyPr/>
          <a:lstStyle/>
          <a:p>
            <a:endParaRPr lang="zh-CN" altLang="en-US"/>
          </a:p>
        </p:txBody>
      </p:sp>
      <p:sp>
        <p:nvSpPr>
          <p:cNvPr id="263185" name="文本框 263184"/>
          <p:cNvSpPr txBox="1"/>
          <p:nvPr/>
        </p:nvSpPr>
        <p:spPr>
          <a:xfrm>
            <a:off x="4140200" y="3789363"/>
            <a:ext cx="1728788" cy="366712"/>
          </a:xfrm>
          <a:prstGeom prst="rect">
            <a:avLst/>
          </a:prstGeom>
          <a:noFill/>
          <a:ln w="9525">
            <a:noFill/>
          </a:ln>
        </p:spPr>
        <p:txBody>
          <a:bodyPr>
            <a:spAutoFit/>
          </a:bodyPr>
          <a:lstStyle/>
          <a:p>
            <a:pPr lvl="0" eaLnBrk="1" hangingPunct="1">
              <a:spcBef>
                <a:spcPct val="50000"/>
              </a:spcBef>
              <a:buNone/>
            </a:pPr>
            <a:endParaRPr lang="zh-CN" altLang="en-US" sz="1800" b="0" dirty="0">
              <a:latin typeface="Arial" panose="020B0604020202020204" pitchFamily="34" charset="0"/>
              <a:ea typeface="宋体" panose="02010600030101010101" pitchFamily="2" charset="-122"/>
            </a:endParaRPr>
          </a:p>
        </p:txBody>
      </p:sp>
      <p:sp>
        <p:nvSpPr>
          <p:cNvPr id="263207" name="文本框 263206"/>
          <p:cNvSpPr txBox="1"/>
          <p:nvPr/>
        </p:nvSpPr>
        <p:spPr>
          <a:xfrm>
            <a:off x="4067175" y="3141663"/>
            <a:ext cx="2305050" cy="366712"/>
          </a:xfrm>
          <a:prstGeom prst="rect">
            <a:avLst/>
          </a:prstGeom>
          <a:noFill/>
          <a:ln w="9525">
            <a:noFill/>
          </a:ln>
        </p:spPr>
        <p:txBody>
          <a:bodyPr>
            <a:spAutoFit/>
          </a:bodyPr>
          <a:lstStyle/>
          <a:p>
            <a:pPr lvl="0">
              <a:spcBef>
                <a:spcPct val="50000"/>
              </a:spcBef>
            </a:pPr>
            <a:r>
              <a:rPr lang="en-US" altLang="zh-CN" sz="1800" b="0">
                <a:latin typeface="Arial" panose="020B0604020202020204" pitchFamily="34" charset="0"/>
                <a:ea typeface="宋体" panose="02010600030101010101" pitchFamily="2" charset="-122"/>
              </a:rPr>
              <a:t>2.1 </a:t>
            </a:r>
            <a:r>
              <a:rPr lang="zh-CN" altLang="en-US" sz="1800" b="0" dirty="0">
                <a:latin typeface="Arial" panose="020B0604020202020204" pitchFamily="34" charset="0"/>
                <a:ea typeface="宋体" panose="02010600030101010101" pitchFamily="2" charset="-122"/>
              </a:rPr>
              <a:t>督导标准</a:t>
            </a:r>
          </a:p>
        </p:txBody>
      </p:sp>
      <p:sp>
        <p:nvSpPr>
          <p:cNvPr id="263208" name="文本框 263207"/>
          <p:cNvSpPr txBox="1"/>
          <p:nvPr/>
        </p:nvSpPr>
        <p:spPr>
          <a:xfrm>
            <a:off x="4067175" y="3789363"/>
            <a:ext cx="2305050" cy="366712"/>
          </a:xfrm>
          <a:prstGeom prst="rect">
            <a:avLst/>
          </a:prstGeom>
          <a:noFill/>
          <a:ln w="9525">
            <a:noFill/>
          </a:ln>
        </p:spPr>
        <p:txBody>
          <a:bodyPr>
            <a:spAutoFit/>
          </a:bodyPr>
          <a:lstStyle/>
          <a:p>
            <a:pPr lvl="0">
              <a:spcBef>
                <a:spcPct val="50000"/>
              </a:spcBef>
            </a:pPr>
            <a:r>
              <a:rPr lang="en-US" altLang="zh-CN" sz="1800" b="0">
                <a:latin typeface="Arial" panose="020B0604020202020204" pitchFamily="34" charset="0"/>
                <a:ea typeface="宋体" panose="02010600030101010101" pitchFamily="2" charset="-122"/>
              </a:rPr>
              <a:t>2.2 </a:t>
            </a:r>
            <a:r>
              <a:rPr lang="zh-CN" altLang="en-US" sz="1800" b="0" dirty="0">
                <a:latin typeface="Arial" panose="020B0604020202020204" pitchFamily="34" charset="0"/>
                <a:ea typeface="宋体" panose="02010600030101010101" pitchFamily="2" charset="-122"/>
              </a:rPr>
              <a:t>督导结果</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0" name="文本框 260099"/>
          <p:cNvSpPr txBox="1"/>
          <p:nvPr/>
        </p:nvSpPr>
        <p:spPr>
          <a:xfrm>
            <a:off x="179388" y="476250"/>
            <a:ext cx="1008062" cy="579438"/>
          </a:xfrm>
          <a:prstGeom prst="rect">
            <a:avLst/>
          </a:prstGeom>
          <a:noFill/>
          <a:ln w="9525">
            <a:noFill/>
          </a:ln>
        </p:spPr>
        <p:txBody>
          <a:bodyPr>
            <a:spAutoFit/>
          </a:bodyPr>
          <a:lstStyle/>
          <a:p>
            <a:pPr lvl="0">
              <a:spcBef>
                <a:spcPct val="50000"/>
              </a:spcBef>
            </a:pPr>
            <a:r>
              <a:rPr lang="en-US" altLang="zh-CN" sz="3200" b="1">
                <a:solidFill>
                  <a:schemeClr val="bg1"/>
                </a:solidFill>
                <a:latin typeface="Calibri" panose="020F0502020204030204" pitchFamily="34" charset="0"/>
                <a:ea typeface="宋体" panose="02010600030101010101" pitchFamily="2" charset="-122"/>
              </a:rPr>
              <a:t>1</a:t>
            </a:r>
          </a:p>
        </p:txBody>
      </p:sp>
      <p:pic>
        <p:nvPicPr>
          <p:cNvPr id="260101" name="图片 260100"/>
          <p:cNvPicPr>
            <a:picLocks noChangeAspect="1"/>
          </p:cNvPicPr>
          <p:nvPr/>
        </p:nvPicPr>
        <p:blipFill>
          <a:blip r:embed="rId2" cstate="print"/>
          <a:stretch>
            <a:fillRect/>
          </a:stretch>
        </p:blipFill>
        <p:spPr>
          <a:xfrm>
            <a:off x="0" y="1052513"/>
            <a:ext cx="9105900" cy="5589587"/>
          </a:xfrm>
          <a:prstGeom prst="rect">
            <a:avLst/>
          </a:prstGeom>
          <a:noFill/>
          <a:ln w="19050" cap="flat" cmpd="sng">
            <a:solidFill>
              <a:schemeClr val="tx1"/>
            </a:solidFill>
            <a:prstDash val="solid"/>
            <a:miter/>
            <a:headEnd type="none" w="med" len="med"/>
            <a:tailEnd type="none" w="med" len="med"/>
          </a:ln>
        </p:spPr>
      </p:pic>
      <p:sp>
        <p:nvSpPr>
          <p:cNvPr id="260102" name="标题 260101"/>
          <p:cNvSpPr>
            <a:spLocks noGrp="1"/>
          </p:cNvSpPr>
          <p:nvPr>
            <p:ph type="title"/>
          </p:nvPr>
        </p:nvSpPr>
        <p:spPr>
          <a:xfrm>
            <a:off x="1619250" y="-171450"/>
            <a:ext cx="7740650" cy="1655763"/>
          </a:xfrm>
          <a:prstGeom prst="rect">
            <a:avLst/>
          </a:prstGeom>
          <a:noFill/>
          <a:ln w="9525">
            <a:noFill/>
          </a:ln>
        </p:spPr>
        <p:txBody>
          <a:bodyPr/>
          <a:lstStyle/>
          <a:p>
            <a:pPr lvl="0" algn="l">
              <a:lnSpc>
                <a:spcPct val="150000"/>
              </a:lnSpc>
            </a:pPr>
            <a:r>
              <a:rPr lang="en-US" altLang="zh-CN" sz="1800">
                <a:solidFill>
                  <a:schemeClr val="hlink"/>
                </a:solidFill>
              </a:rPr>
              <a:t>  </a:t>
            </a:r>
            <a:r>
              <a:rPr lang="zh-CN" altLang="en-US" sz="2800" b="1" dirty="0">
                <a:solidFill>
                  <a:srgbClr val="0F6FC6"/>
                </a:solidFill>
                <a:ea typeface="微软雅黑" panose="020B0503020204020204" pitchFamily="34" charset="-122"/>
              </a:rPr>
              <a:t>国家级基地评审标准</a:t>
            </a:r>
            <a:r>
              <a:rPr lang="zh-CN" altLang="en-US" sz="4800"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5"/>
          <p:cNvSpPr txBox="1"/>
          <p:nvPr/>
        </p:nvSpPr>
        <p:spPr>
          <a:xfrm>
            <a:off x="1254125" y="260350"/>
            <a:ext cx="1098550" cy="641350"/>
          </a:xfrm>
          <a:prstGeom prst="rect">
            <a:avLst/>
          </a:prstGeom>
          <a:noFill/>
          <a:ln w="9525">
            <a:noFill/>
          </a:ln>
        </p:spPr>
        <p:txBody>
          <a:bodyPr wrap="none">
            <a:spAutoFit/>
          </a:bodyPr>
          <a:lstStyle/>
          <a:p>
            <a:pPr lvl="0" eaLnBrk="1" hangingPunct="1"/>
            <a:r>
              <a:rPr lang="zh-CN" altLang="en-US" sz="3600" b="1" dirty="0">
                <a:solidFill>
                  <a:schemeClr val="bg1"/>
                </a:solidFill>
                <a:latin typeface="微软雅黑" panose="020B0503020204020204" pitchFamily="34" charset="-122"/>
                <a:ea typeface="微软雅黑" panose="020B0503020204020204" pitchFamily="34" charset="-122"/>
              </a:rPr>
              <a:t>内容</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 action="ppaction://noaction"/>
          </p:cNvPr>
          <p:cNvSpPr/>
          <p:nvPr/>
        </p:nvSpPr>
        <p:spPr>
          <a:xfrm>
            <a:off x="2627313" y="1700213"/>
            <a:ext cx="5011738" cy="7556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hangingPunct="1"/>
            <a:r>
              <a:rPr lang="zh-CN" altLang="en-US" sz="3600" b="0" dirty="0">
                <a:latin typeface="微软雅黑" panose="020B0503020204020204" pitchFamily="34" charset="-122"/>
                <a:ea typeface="微软雅黑" panose="020B0503020204020204" pitchFamily="34" charset="-122"/>
              </a:rPr>
              <a:t>基地建设</a:t>
            </a:r>
          </a:p>
        </p:txBody>
      </p:sp>
      <p:sp>
        <p:nvSpPr>
          <p:cNvPr id="94" name="矩形 93">
            <a:hlinkClick r:id="" action="ppaction://noaction"/>
          </p:cNvPr>
          <p:cNvSpPr/>
          <p:nvPr/>
        </p:nvSpPr>
        <p:spPr>
          <a:xfrm>
            <a:off x="2627313" y="2636838"/>
            <a:ext cx="5011738" cy="7556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hangingPunct="1"/>
            <a:r>
              <a:rPr lang="zh-CN" altLang="en-US" sz="3600" b="0" dirty="0">
                <a:latin typeface="微软雅黑" panose="020B0503020204020204" pitchFamily="34" charset="-122"/>
                <a:ea typeface="微软雅黑" panose="020B0503020204020204" pitchFamily="34" charset="-122"/>
              </a:rPr>
              <a:t>培训督导结果</a:t>
            </a:r>
          </a:p>
        </p:txBody>
      </p:sp>
      <p:sp>
        <p:nvSpPr>
          <p:cNvPr id="95" name="矩形 94">
            <a:hlinkClick r:id="" action="ppaction://noaction"/>
          </p:cNvPr>
          <p:cNvSpPr/>
          <p:nvPr/>
        </p:nvSpPr>
        <p:spPr>
          <a:xfrm>
            <a:off x="2627313" y="3573463"/>
            <a:ext cx="5011738" cy="7556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hangingPunct="1"/>
            <a:r>
              <a:rPr lang="zh-CN" altLang="en-US" sz="3600" b="0" dirty="0">
                <a:latin typeface="微软雅黑" panose="020B0503020204020204" pitchFamily="34" charset="-122"/>
                <a:ea typeface="微软雅黑" panose="020B0503020204020204" pitchFamily="34" charset="-122"/>
              </a:rPr>
              <a:t>存在问题</a:t>
            </a:r>
          </a:p>
        </p:txBody>
      </p:sp>
      <p:sp>
        <p:nvSpPr>
          <p:cNvPr id="96" name="矩形 95">
            <a:hlinkClick r:id="" action="ppaction://noaction"/>
          </p:cNvPr>
          <p:cNvSpPr/>
          <p:nvPr/>
        </p:nvSpPr>
        <p:spPr>
          <a:xfrm>
            <a:off x="2627313" y="4465638"/>
            <a:ext cx="5011738" cy="7556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hangingPunct="1"/>
            <a:r>
              <a:rPr lang="zh-CN" altLang="en-US" sz="3600" b="0" dirty="0">
                <a:latin typeface="微软雅黑" panose="020B0503020204020204" pitchFamily="34" charset="-122"/>
                <a:ea typeface="微软雅黑" panose="020B0503020204020204" pitchFamily="34" charset="-122"/>
              </a:rPr>
              <a:t>相关建议</a:t>
            </a:r>
          </a:p>
        </p:txBody>
      </p:sp>
      <p:pic>
        <p:nvPicPr>
          <p:cNvPr id="8217" name="图片 8216"/>
          <p:cNvPicPr>
            <a:picLocks noChangeAspect="1"/>
          </p:cNvPicPr>
          <p:nvPr/>
        </p:nvPicPr>
        <p:blipFill>
          <a:blip r:embed="rId2" cstate="print"/>
          <a:stretch>
            <a:fillRect/>
          </a:stretch>
        </p:blipFill>
        <p:spPr>
          <a:xfrm>
            <a:off x="1619250" y="1700213"/>
            <a:ext cx="936625" cy="730250"/>
          </a:xfrm>
          <a:prstGeom prst="rect">
            <a:avLst/>
          </a:prstGeom>
          <a:noFill/>
          <a:ln w="9525">
            <a:noFill/>
          </a:ln>
        </p:spPr>
      </p:pic>
      <p:pic>
        <p:nvPicPr>
          <p:cNvPr id="8218" name="图片 8217"/>
          <p:cNvPicPr>
            <a:picLocks noChangeAspect="1"/>
          </p:cNvPicPr>
          <p:nvPr/>
        </p:nvPicPr>
        <p:blipFill>
          <a:blip r:embed="rId2" cstate="print"/>
          <a:stretch>
            <a:fillRect/>
          </a:stretch>
        </p:blipFill>
        <p:spPr>
          <a:xfrm>
            <a:off x="1619250" y="2636838"/>
            <a:ext cx="936625" cy="730250"/>
          </a:xfrm>
          <a:prstGeom prst="rect">
            <a:avLst/>
          </a:prstGeom>
          <a:noFill/>
          <a:ln w="9525">
            <a:noFill/>
          </a:ln>
        </p:spPr>
      </p:pic>
      <p:pic>
        <p:nvPicPr>
          <p:cNvPr id="8219" name="图片 8218"/>
          <p:cNvPicPr>
            <a:picLocks noChangeAspect="1"/>
          </p:cNvPicPr>
          <p:nvPr/>
        </p:nvPicPr>
        <p:blipFill>
          <a:blip r:embed="rId2" cstate="print"/>
          <a:stretch>
            <a:fillRect/>
          </a:stretch>
        </p:blipFill>
        <p:spPr>
          <a:xfrm>
            <a:off x="1619250" y="3573463"/>
            <a:ext cx="936625" cy="730250"/>
          </a:xfrm>
          <a:prstGeom prst="rect">
            <a:avLst/>
          </a:prstGeom>
          <a:noFill/>
          <a:ln w="9525">
            <a:noFill/>
          </a:ln>
        </p:spPr>
      </p:pic>
      <p:pic>
        <p:nvPicPr>
          <p:cNvPr id="8220" name="图片 8219"/>
          <p:cNvPicPr>
            <a:picLocks noChangeAspect="1"/>
          </p:cNvPicPr>
          <p:nvPr/>
        </p:nvPicPr>
        <p:blipFill>
          <a:blip r:embed="rId2" cstate="print"/>
          <a:stretch>
            <a:fillRect/>
          </a:stretch>
        </p:blipFill>
        <p:spPr>
          <a:xfrm>
            <a:off x="1619250" y="4508500"/>
            <a:ext cx="936625" cy="730250"/>
          </a:xfrm>
          <a:prstGeom prst="rect">
            <a:avLst/>
          </a:prstGeom>
          <a:noFill/>
          <a:ln w="9525">
            <a:noFill/>
          </a:ln>
        </p:spPr>
      </p:pic>
      <p:sp>
        <p:nvSpPr>
          <p:cNvPr id="8221" name="文本框 8220"/>
          <p:cNvSpPr txBox="1"/>
          <p:nvPr/>
        </p:nvSpPr>
        <p:spPr>
          <a:xfrm>
            <a:off x="1763713" y="1844675"/>
            <a:ext cx="433387" cy="519113"/>
          </a:xfrm>
          <a:prstGeom prst="rect">
            <a:avLst/>
          </a:prstGeom>
          <a:noFill/>
          <a:ln w="9525">
            <a:noFill/>
          </a:ln>
        </p:spPr>
        <p:txBody>
          <a:bodyPr>
            <a:spAutoFit/>
          </a:bodyPr>
          <a:lstStyle/>
          <a:p>
            <a:pPr lvl="0">
              <a:spcBef>
                <a:spcPct val="50000"/>
              </a:spcBef>
            </a:pPr>
            <a:r>
              <a:rPr lang="zh-CN" altLang="en-US" sz="2800" b="1" dirty="0">
                <a:solidFill>
                  <a:schemeClr val="hlink"/>
                </a:solidFill>
                <a:latin typeface="Calibri" panose="020F0502020204030204" pitchFamily="34" charset="0"/>
                <a:ea typeface="宋体" panose="02010600030101010101" pitchFamily="2" charset="-122"/>
              </a:rPr>
              <a:t>一</a:t>
            </a:r>
          </a:p>
        </p:txBody>
      </p:sp>
      <p:sp>
        <p:nvSpPr>
          <p:cNvPr id="8222" name="文本框 8221"/>
          <p:cNvSpPr txBox="1"/>
          <p:nvPr/>
        </p:nvSpPr>
        <p:spPr>
          <a:xfrm>
            <a:off x="1763713" y="2781300"/>
            <a:ext cx="433387" cy="519113"/>
          </a:xfrm>
          <a:prstGeom prst="rect">
            <a:avLst/>
          </a:prstGeom>
          <a:noFill/>
          <a:ln w="9525">
            <a:noFill/>
          </a:ln>
        </p:spPr>
        <p:txBody>
          <a:bodyPr>
            <a:spAutoFit/>
          </a:bodyPr>
          <a:lstStyle/>
          <a:p>
            <a:pPr lvl="0">
              <a:spcBef>
                <a:spcPct val="50000"/>
              </a:spcBef>
            </a:pPr>
            <a:r>
              <a:rPr lang="zh-CN" altLang="en-US" sz="2800" b="1" dirty="0">
                <a:solidFill>
                  <a:schemeClr val="hlink"/>
                </a:solidFill>
                <a:latin typeface="Calibri" panose="020F0502020204030204" pitchFamily="34" charset="0"/>
                <a:ea typeface="宋体" panose="02010600030101010101" pitchFamily="2" charset="-122"/>
              </a:rPr>
              <a:t>二</a:t>
            </a:r>
          </a:p>
        </p:txBody>
      </p:sp>
      <p:sp>
        <p:nvSpPr>
          <p:cNvPr id="8223" name="文本框 8222"/>
          <p:cNvSpPr txBox="1"/>
          <p:nvPr/>
        </p:nvSpPr>
        <p:spPr>
          <a:xfrm>
            <a:off x="1763713" y="3716338"/>
            <a:ext cx="433387" cy="519112"/>
          </a:xfrm>
          <a:prstGeom prst="rect">
            <a:avLst/>
          </a:prstGeom>
          <a:noFill/>
          <a:ln w="9525">
            <a:noFill/>
          </a:ln>
        </p:spPr>
        <p:txBody>
          <a:bodyPr>
            <a:spAutoFit/>
          </a:bodyPr>
          <a:lstStyle/>
          <a:p>
            <a:pPr lvl="0">
              <a:spcBef>
                <a:spcPct val="50000"/>
              </a:spcBef>
            </a:pPr>
            <a:r>
              <a:rPr lang="zh-CN" altLang="en-US" sz="2800" b="1" dirty="0">
                <a:solidFill>
                  <a:schemeClr val="hlink"/>
                </a:solidFill>
                <a:latin typeface="Calibri" panose="020F0502020204030204" pitchFamily="34" charset="0"/>
                <a:ea typeface="宋体" panose="02010600030101010101" pitchFamily="2" charset="-122"/>
              </a:rPr>
              <a:t>三</a:t>
            </a:r>
          </a:p>
        </p:txBody>
      </p:sp>
      <p:sp>
        <p:nvSpPr>
          <p:cNvPr id="8224" name="文本框 8223"/>
          <p:cNvSpPr txBox="1"/>
          <p:nvPr/>
        </p:nvSpPr>
        <p:spPr>
          <a:xfrm>
            <a:off x="1763713" y="4652963"/>
            <a:ext cx="433387" cy="519112"/>
          </a:xfrm>
          <a:prstGeom prst="rect">
            <a:avLst/>
          </a:prstGeom>
          <a:noFill/>
          <a:ln w="9525">
            <a:noFill/>
          </a:ln>
        </p:spPr>
        <p:txBody>
          <a:bodyPr>
            <a:spAutoFit/>
          </a:bodyPr>
          <a:lstStyle/>
          <a:p>
            <a:pPr lvl="0">
              <a:spcBef>
                <a:spcPct val="50000"/>
              </a:spcBef>
            </a:pPr>
            <a:r>
              <a:rPr lang="zh-CN" altLang="en-US" sz="2800" b="1" dirty="0">
                <a:solidFill>
                  <a:schemeClr val="hlink"/>
                </a:solidFill>
                <a:latin typeface="Calibri" panose="020F0502020204030204" pitchFamily="34" charset="0"/>
                <a:ea typeface="宋体" panose="02010600030101010101" pitchFamily="2" charset="-122"/>
              </a:rPr>
              <a:t>四</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4" name="文本框 261123"/>
          <p:cNvSpPr txBox="1"/>
          <p:nvPr/>
        </p:nvSpPr>
        <p:spPr>
          <a:xfrm>
            <a:off x="179388" y="333375"/>
            <a:ext cx="1008062" cy="579438"/>
          </a:xfrm>
          <a:prstGeom prst="rect">
            <a:avLst/>
          </a:prstGeom>
          <a:noFill/>
          <a:ln w="9525">
            <a:noFill/>
          </a:ln>
        </p:spPr>
        <p:txBody>
          <a:bodyPr>
            <a:spAutoFit/>
          </a:bodyPr>
          <a:lstStyle/>
          <a:p>
            <a:pPr lvl="0">
              <a:spcBef>
                <a:spcPct val="50000"/>
              </a:spcBef>
            </a:pPr>
            <a:r>
              <a:rPr lang="en-US" altLang="zh-CN" sz="3200" b="1">
                <a:solidFill>
                  <a:schemeClr val="bg1"/>
                </a:solidFill>
                <a:latin typeface="Calibri" panose="020F0502020204030204" pitchFamily="34" charset="0"/>
                <a:ea typeface="宋体" panose="02010600030101010101" pitchFamily="2" charset="-122"/>
              </a:rPr>
              <a:t>1</a:t>
            </a:r>
          </a:p>
        </p:txBody>
      </p:sp>
      <p:sp>
        <p:nvSpPr>
          <p:cNvPr id="261125" name="矩形 261124"/>
          <p:cNvSpPr/>
          <p:nvPr/>
        </p:nvSpPr>
        <p:spPr>
          <a:xfrm>
            <a:off x="1763713" y="522288"/>
            <a:ext cx="593725" cy="336550"/>
          </a:xfrm>
          <a:prstGeom prst="rect">
            <a:avLst/>
          </a:prstGeom>
          <a:noFill/>
          <a:ln w="9525">
            <a:noFill/>
          </a:ln>
        </p:spPr>
        <p:txBody>
          <a:bodyPr wrap="none" anchor="t">
            <a:spAutoFit/>
          </a:bodyPr>
          <a:lstStyle/>
          <a:p>
            <a:pPr lvl="0"/>
            <a:r>
              <a:rPr lang="zh-CN" altLang="en-US" sz="1600" b="1" dirty="0">
                <a:solidFill>
                  <a:schemeClr val="hlink"/>
                </a:solidFill>
                <a:latin typeface="Calibri" panose="020F0502020204030204" pitchFamily="34" charset="0"/>
                <a:ea typeface="宋体" panose="02010600030101010101" pitchFamily="2" charset="-122"/>
              </a:rPr>
              <a:t>续表</a:t>
            </a:r>
          </a:p>
        </p:txBody>
      </p:sp>
      <p:pic>
        <p:nvPicPr>
          <p:cNvPr id="261126" name="图片 261125"/>
          <p:cNvPicPr>
            <a:picLocks noChangeAspect="1"/>
          </p:cNvPicPr>
          <p:nvPr/>
        </p:nvPicPr>
        <p:blipFill>
          <a:blip r:embed="rId2" cstate="print"/>
          <a:stretch>
            <a:fillRect/>
          </a:stretch>
        </p:blipFill>
        <p:spPr>
          <a:xfrm>
            <a:off x="0" y="836613"/>
            <a:ext cx="9144000" cy="6021387"/>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6" name="图片 267265"/>
          <p:cNvPicPr>
            <a:picLocks noChangeAspect="1"/>
          </p:cNvPicPr>
          <p:nvPr/>
        </p:nvPicPr>
        <p:blipFill>
          <a:blip r:embed="rId2" cstate="print"/>
          <a:stretch>
            <a:fillRect/>
          </a:stretch>
        </p:blipFill>
        <p:spPr>
          <a:xfrm>
            <a:off x="179388" y="1052513"/>
            <a:ext cx="8834437" cy="5084762"/>
          </a:xfrm>
          <a:prstGeom prst="rect">
            <a:avLst/>
          </a:prstGeom>
          <a:noFill/>
          <a:ln w="9525">
            <a:noFill/>
          </a:ln>
        </p:spPr>
      </p:pic>
      <p:sp>
        <p:nvSpPr>
          <p:cNvPr id="267267" name="文本框 267266"/>
          <p:cNvSpPr txBox="1"/>
          <p:nvPr/>
        </p:nvSpPr>
        <p:spPr>
          <a:xfrm>
            <a:off x="179388" y="476250"/>
            <a:ext cx="1008062" cy="579438"/>
          </a:xfrm>
          <a:prstGeom prst="rect">
            <a:avLst/>
          </a:prstGeom>
          <a:noFill/>
          <a:ln w="9525">
            <a:noFill/>
          </a:ln>
        </p:spPr>
        <p:txBody>
          <a:bodyPr>
            <a:spAutoFit/>
          </a:bodyPr>
          <a:lstStyle/>
          <a:p>
            <a:pPr lvl="0">
              <a:spcBef>
                <a:spcPct val="50000"/>
              </a:spcBef>
            </a:pPr>
            <a:r>
              <a:rPr lang="en-US" altLang="zh-CN" sz="3200" b="1">
                <a:solidFill>
                  <a:schemeClr val="bg1"/>
                </a:solidFill>
                <a:latin typeface="Calibri" panose="020F0502020204030204" pitchFamily="34" charset="0"/>
                <a:ea typeface="宋体" panose="02010600030101010101" pitchFamily="2" charset="-122"/>
              </a:rPr>
              <a:t>1</a:t>
            </a:r>
          </a:p>
        </p:txBody>
      </p:sp>
      <p:sp>
        <p:nvSpPr>
          <p:cNvPr id="267268" name="矩形 267267"/>
          <p:cNvSpPr/>
          <p:nvPr/>
        </p:nvSpPr>
        <p:spPr>
          <a:xfrm>
            <a:off x="1763713" y="522288"/>
            <a:ext cx="593725" cy="336550"/>
          </a:xfrm>
          <a:prstGeom prst="rect">
            <a:avLst/>
          </a:prstGeom>
          <a:noFill/>
          <a:ln w="9525">
            <a:noFill/>
          </a:ln>
        </p:spPr>
        <p:txBody>
          <a:bodyPr wrap="none" anchor="t">
            <a:spAutoFit/>
          </a:bodyPr>
          <a:lstStyle/>
          <a:p>
            <a:pPr lvl="0"/>
            <a:r>
              <a:rPr lang="zh-CN" altLang="en-US" sz="1600" b="1" dirty="0">
                <a:solidFill>
                  <a:schemeClr val="hlink"/>
                </a:solidFill>
                <a:latin typeface="Calibri" panose="020F0502020204030204" pitchFamily="34" charset="0"/>
                <a:ea typeface="宋体" panose="02010600030101010101" pitchFamily="2" charset="-122"/>
              </a:rPr>
              <a:t>续表</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6" name="图片 264195"/>
          <p:cNvPicPr>
            <a:picLocks noChangeAspect="1"/>
          </p:cNvPicPr>
          <p:nvPr/>
        </p:nvPicPr>
        <p:blipFill>
          <a:blip r:embed="rId2" cstate="print"/>
          <a:stretch>
            <a:fillRect/>
          </a:stretch>
        </p:blipFill>
        <p:spPr>
          <a:xfrm>
            <a:off x="0" y="1125538"/>
            <a:ext cx="8820150" cy="5637212"/>
          </a:xfrm>
          <a:prstGeom prst="rect">
            <a:avLst/>
          </a:prstGeom>
          <a:noFill/>
          <a:ln w="9525">
            <a:noFill/>
          </a:ln>
        </p:spPr>
      </p:pic>
      <p:sp>
        <p:nvSpPr>
          <p:cNvPr id="264197" name="文本框 264196"/>
          <p:cNvSpPr txBox="1"/>
          <p:nvPr/>
        </p:nvSpPr>
        <p:spPr>
          <a:xfrm>
            <a:off x="179388" y="476250"/>
            <a:ext cx="1008062" cy="579438"/>
          </a:xfrm>
          <a:prstGeom prst="rect">
            <a:avLst/>
          </a:prstGeom>
          <a:noFill/>
          <a:ln w="9525">
            <a:noFill/>
          </a:ln>
        </p:spPr>
        <p:txBody>
          <a:bodyPr>
            <a:spAutoFit/>
          </a:bodyPr>
          <a:lstStyle/>
          <a:p>
            <a:pPr lvl="0">
              <a:spcBef>
                <a:spcPct val="50000"/>
              </a:spcBef>
            </a:pPr>
            <a:r>
              <a:rPr lang="en-US" altLang="zh-CN" sz="3200" b="1">
                <a:solidFill>
                  <a:schemeClr val="bg1"/>
                </a:solidFill>
                <a:latin typeface="Calibri" panose="020F0502020204030204" pitchFamily="34" charset="0"/>
                <a:ea typeface="宋体" panose="02010600030101010101" pitchFamily="2" charset="-122"/>
              </a:rPr>
              <a:t>1</a:t>
            </a:r>
          </a:p>
        </p:txBody>
      </p:sp>
      <p:sp>
        <p:nvSpPr>
          <p:cNvPr id="264198" name="矩形 264197"/>
          <p:cNvSpPr/>
          <p:nvPr/>
        </p:nvSpPr>
        <p:spPr>
          <a:xfrm>
            <a:off x="1763713" y="522288"/>
            <a:ext cx="593725" cy="336550"/>
          </a:xfrm>
          <a:prstGeom prst="rect">
            <a:avLst/>
          </a:prstGeom>
          <a:noFill/>
          <a:ln w="9525">
            <a:noFill/>
          </a:ln>
        </p:spPr>
        <p:txBody>
          <a:bodyPr wrap="none" anchor="t">
            <a:spAutoFit/>
          </a:bodyPr>
          <a:lstStyle/>
          <a:p>
            <a:pPr lvl="0"/>
            <a:r>
              <a:rPr lang="zh-CN" altLang="en-US" sz="1600" b="1" dirty="0">
                <a:solidFill>
                  <a:schemeClr val="hlink"/>
                </a:solidFill>
                <a:latin typeface="Calibri" panose="020F0502020204030204" pitchFamily="34" charset="0"/>
                <a:ea typeface="宋体" panose="02010600030101010101" pitchFamily="2" charset="-122"/>
              </a:rPr>
              <a:t>续表</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20" name="图片 265219"/>
          <p:cNvPicPr>
            <a:picLocks noChangeAspect="1"/>
          </p:cNvPicPr>
          <p:nvPr/>
        </p:nvPicPr>
        <p:blipFill>
          <a:blip r:embed="rId2" cstate="print"/>
          <a:stretch>
            <a:fillRect/>
          </a:stretch>
        </p:blipFill>
        <p:spPr>
          <a:xfrm>
            <a:off x="0" y="1052513"/>
            <a:ext cx="8893175" cy="6167437"/>
          </a:xfrm>
          <a:prstGeom prst="rect">
            <a:avLst/>
          </a:prstGeom>
          <a:noFill/>
          <a:ln w="9525">
            <a:noFill/>
          </a:ln>
        </p:spPr>
      </p:pic>
      <p:sp>
        <p:nvSpPr>
          <p:cNvPr id="265221" name="文本框 265220"/>
          <p:cNvSpPr txBox="1"/>
          <p:nvPr/>
        </p:nvSpPr>
        <p:spPr>
          <a:xfrm>
            <a:off x="179388" y="476250"/>
            <a:ext cx="1008062" cy="579438"/>
          </a:xfrm>
          <a:prstGeom prst="rect">
            <a:avLst/>
          </a:prstGeom>
          <a:noFill/>
          <a:ln w="9525">
            <a:noFill/>
          </a:ln>
        </p:spPr>
        <p:txBody>
          <a:bodyPr>
            <a:spAutoFit/>
          </a:bodyPr>
          <a:lstStyle/>
          <a:p>
            <a:pPr lvl="0">
              <a:spcBef>
                <a:spcPct val="50000"/>
              </a:spcBef>
            </a:pPr>
            <a:r>
              <a:rPr lang="en-US" altLang="zh-CN" sz="3200" b="1">
                <a:solidFill>
                  <a:schemeClr val="bg1"/>
                </a:solidFill>
                <a:latin typeface="Calibri" panose="020F0502020204030204" pitchFamily="34" charset="0"/>
                <a:ea typeface="宋体" panose="02010600030101010101" pitchFamily="2" charset="-122"/>
              </a:rPr>
              <a:t>1</a:t>
            </a:r>
          </a:p>
        </p:txBody>
      </p:sp>
      <p:sp>
        <p:nvSpPr>
          <p:cNvPr id="265222" name="矩形 265221"/>
          <p:cNvSpPr/>
          <p:nvPr/>
        </p:nvSpPr>
        <p:spPr>
          <a:xfrm>
            <a:off x="1763713" y="522288"/>
            <a:ext cx="593725" cy="336550"/>
          </a:xfrm>
          <a:prstGeom prst="rect">
            <a:avLst/>
          </a:prstGeom>
          <a:noFill/>
          <a:ln w="9525">
            <a:noFill/>
          </a:ln>
        </p:spPr>
        <p:txBody>
          <a:bodyPr wrap="none" anchor="t">
            <a:spAutoFit/>
          </a:bodyPr>
          <a:lstStyle/>
          <a:p>
            <a:pPr lvl="0"/>
            <a:r>
              <a:rPr lang="zh-CN" altLang="en-US" sz="1600" b="1" dirty="0">
                <a:solidFill>
                  <a:schemeClr val="hlink"/>
                </a:solidFill>
                <a:latin typeface="Calibri" panose="020F0502020204030204" pitchFamily="34" charset="0"/>
                <a:ea typeface="宋体" panose="02010600030101010101" pitchFamily="2" charset="-122"/>
              </a:rPr>
              <a:t>续表</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矩形 266243"/>
          <p:cNvSpPr/>
          <p:nvPr/>
        </p:nvSpPr>
        <p:spPr>
          <a:xfrm>
            <a:off x="1763713" y="522288"/>
            <a:ext cx="593725" cy="336550"/>
          </a:xfrm>
          <a:prstGeom prst="rect">
            <a:avLst/>
          </a:prstGeom>
          <a:noFill/>
          <a:ln w="9525">
            <a:noFill/>
          </a:ln>
        </p:spPr>
        <p:txBody>
          <a:bodyPr wrap="none" anchor="t">
            <a:spAutoFit/>
          </a:bodyPr>
          <a:lstStyle/>
          <a:p>
            <a:pPr lvl="0"/>
            <a:r>
              <a:rPr lang="zh-CN" altLang="en-US" sz="1600" b="1" dirty="0">
                <a:solidFill>
                  <a:schemeClr val="hlink"/>
                </a:solidFill>
                <a:latin typeface="Calibri" panose="020F0502020204030204" pitchFamily="34" charset="0"/>
                <a:ea typeface="宋体" panose="02010600030101010101" pitchFamily="2" charset="-122"/>
              </a:rPr>
              <a:t>续表</a:t>
            </a:r>
          </a:p>
        </p:txBody>
      </p:sp>
      <p:sp>
        <p:nvSpPr>
          <p:cNvPr id="266245" name="文本框 266244"/>
          <p:cNvSpPr txBox="1"/>
          <p:nvPr/>
        </p:nvSpPr>
        <p:spPr>
          <a:xfrm>
            <a:off x="179388" y="476250"/>
            <a:ext cx="1008062" cy="579438"/>
          </a:xfrm>
          <a:prstGeom prst="rect">
            <a:avLst/>
          </a:prstGeom>
          <a:noFill/>
          <a:ln w="9525">
            <a:noFill/>
          </a:ln>
        </p:spPr>
        <p:txBody>
          <a:bodyPr>
            <a:spAutoFit/>
          </a:bodyPr>
          <a:lstStyle/>
          <a:p>
            <a:pPr lvl="0">
              <a:spcBef>
                <a:spcPct val="50000"/>
              </a:spcBef>
            </a:pPr>
            <a:r>
              <a:rPr lang="en-US" altLang="zh-CN" sz="3200" b="1">
                <a:solidFill>
                  <a:schemeClr val="bg1"/>
                </a:solidFill>
                <a:latin typeface="Calibri" panose="020F0502020204030204" pitchFamily="34" charset="0"/>
                <a:ea typeface="宋体" panose="02010600030101010101" pitchFamily="2" charset="-122"/>
              </a:rPr>
              <a:t>1</a:t>
            </a:r>
          </a:p>
        </p:txBody>
      </p:sp>
      <p:pic>
        <p:nvPicPr>
          <p:cNvPr id="266246" name="图片 266245"/>
          <p:cNvPicPr>
            <a:picLocks noChangeAspect="1"/>
          </p:cNvPicPr>
          <p:nvPr/>
        </p:nvPicPr>
        <p:blipFill>
          <a:blip r:embed="rId2" cstate="print"/>
          <a:stretch>
            <a:fillRect/>
          </a:stretch>
        </p:blipFill>
        <p:spPr>
          <a:xfrm>
            <a:off x="179388" y="1268413"/>
            <a:ext cx="8812212" cy="5329237"/>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MH_Other_1"/>
          <p:cNvCxnSpPr/>
          <p:nvPr>
            <p:custDataLst>
              <p:tags r:id="rId2"/>
            </p:custDataLst>
          </p:nvPr>
        </p:nvCxnSpPr>
        <p:spPr>
          <a:xfrm rot="19980000">
            <a:off x="223838" y="5508625"/>
            <a:ext cx="2268538" cy="0"/>
          </a:xfrm>
          <a:prstGeom prst="line">
            <a:avLst/>
          </a:prstGeom>
          <a:ln>
            <a:solidFill>
              <a:srgbClr val="1282E8"/>
            </a:solidFill>
          </a:ln>
        </p:spPr>
        <p:style>
          <a:lnRef idx="1">
            <a:schemeClr val="accent1"/>
          </a:lnRef>
          <a:fillRef idx="0">
            <a:schemeClr val="accent1"/>
          </a:fillRef>
          <a:effectRef idx="0">
            <a:schemeClr val="accent1"/>
          </a:effectRef>
          <a:fontRef idx="minor">
            <a:schemeClr val="tx1"/>
          </a:fontRef>
        </p:style>
      </p:cxnSp>
      <p:cxnSp>
        <p:nvCxnSpPr>
          <p:cNvPr id="6" name="MH_Other_2"/>
          <p:cNvCxnSpPr/>
          <p:nvPr>
            <p:custDataLst>
              <p:tags r:id="rId3"/>
            </p:custDataLst>
          </p:nvPr>
        </p:nvCxnSpPr>
        <p:spPr>
          <a:xfrm rot="19980000">
            <a:off x="1014413" y="4918075"/>
            <a:ext cx="1982788" cy="0"/>
          </a:xfrm>
          <a:prstGeom prst="line">
            <a:avLst/>
          </a:prstGeom>
          <a:ln>
            <a:solidFill>
              <a:srgbClr val="ADD5F9"/>
            </a:solidFill>
          </a:ln>
        </p:spPr>
        <p:style>
          <a:lnRef idx="1">
            <a:schemeClr val="accent1"/>
          </a:lnRef>
          <a:fillRef idx="0">
            <a:schemeClr val="accent1"/>
          </a:fillRef>
          <a:effectRef idx="0">
            <a:schemeClr val="accent1"/>
          </a:effectRef>
          <a:fontRef idx="minor">
            <a:schemeClr val="tx1"/>
          </a:fontRef>
        </p:style>
      </p:cxnSp>
      <p:cxnSp>
        <p:nvCxnSpPr>
          <p:cNvPr id="7" name="MH_Other_3"/>
          <p:cNvCxnSpPr/>
          <p:nvPr>
            <p:custDataLst>
              <p:tags r:id="rId4"/>
            </p:custDataLst>
          </p:nvPr>
        </p:nvCxnSpPr>
        <p:spPr>
          <a:xfrm rot="19980000">
            <a:off x="7308850" y="2060575"/>
            <a:ext cx="1700213" cy="0"/>
          </a:xfrm>
          <a:prstGeom prst="line">
            <a:avLst/>
          </a:prstGeom>
          <a:ln>
            <a:solidFill>
              <a:srgbClr val="ADD5F9"/>
            </a:solidFill>
          </a:ln>
        </p:spPr>
        <p:style>
          <a:lnRef idx="1">
            <a:schemeClr val="accent1"/>
          </a:lnRef>
          <a:fillRef idx="0">
            <a:schemeClr val="accent1"/>
          </a:fillRef>
          <a:effectRef idx="0">
            <a:schemeClr val="accent1"/>
          </a:effectRef>
          <a:fontRef idx="minor">
            <a:schemeClr val="tx1"/>
          </a:fontRef>
        </p:style>
      </p:cxnSp>
      <p:cxnSp>
        <p:nvCxnSpPr>
          <p:cNvPr id="278534" name="MH_Other_4"/>
          <p:cNvCxnSpPr/>
          <p:nvPr>
            <p:custDataLst>
              <p:tags r:id="rId5"/>
            </p:custDataLst>
          </p:nvPr>
        </p:nvCxnSpPr>
        <p:spPr>
          <a:xfrm>
            <a:off x="6303963" y="2176463"/>
            <a:ext cx="2136775" cy="238125"/>
          </a:xfrm>
          <a:prstGeom prst="line">
            <a:avLst/>
          </a:prstGeom>
          <a:ln w="6350" cap="flat" cmpd="sng">
            <a:solidFill>
              <a:srgbClr val="1282E8"/>
            </a:solidFill>
            <a:prstDash val="solid"/>
            <a:miter/>
            <a:headEnd type="none" w="med" len="med"/>
            <a:tailEnd type="none" w="med" len="med"/>
          </a:ln>
        </p:spPr>
      </p:cxnSp>
      <p:sp>
        <p:nvSpPr>
          <p:cNvPr id="9" name="MH_Desc_1"/>
          <p:cNvSpPr/>
          <p:nvPr>
            <p:custDataLst>
              <p:tags r:id="rId6"/>
            </p:custDataLst>
          </p:nvPr>
        </p:nvSpPr>
        <p:spPr>
          <a:xfrm>
            <a:off x="1116013" y="2133600"/>
            <a:ext cx="6769100" cy="3600450"/>
          </a:xfrm>
          <a:custGeom>
            <a:avLst/>
            <a:gdLst>
              <a:gd name="connsiteX0" fmla="*/ 0 w 2160000"/>
              <a:gd name="connsiteY0" fmla="*/ 1377240 h 1593240"/>
              <a:gd name="connsiteX1" fmla="*/ 54000 w 2160000"/>
              <a:gd name="connsiteY1" fmla="*/ 1377240 h 1593240"/>
              <a:gd name="connsiteX2" fmla="*/ 54000 w 2160000"/>
              <a:gd name="connsiteY2" fmla="*/ 1539240 h 1593240"/>
              <a:gd name="connsiteX3" fmla="*/ 2106000 w 2160000"/>
              <a:gd name="connsiteY3" fmla="*/ 1539240 h 1593240"/>
              <a:gd name="connsiteX4" fmla="*/ 2106000 w 2160000"/>
              <a:gd name="connsiteY4" fmla="*/ 1377240 h 1593240"/>
              <a:gd name="connsiteX5" fmla="*/ 2160000 w 2160000"/>
              <a:gd name="connsiteY5" fmla="*/ 1377240 h 1593240"/>
              <a:gd name="connsiteX6" fmla="*/ 2160000 w 2160000"/>
              <a:gd name="connsiteY6" fmla="*/ 1539240 h 1593240"/>
              <a:gd name="connsiteX7" fmla="*/ 2160000 w 2160000"/>
              <a:gd name="connsiteY7" fmla="*/ 1593240 h 1593240"/>
              <a:gd name="connsiteX8" fmla="*/ 2106000 w 2160000"/>
              <a:gd name="connsiteY8" fmla="*/ 1593240 h 1593240"/>
              <a:gd name="connsiteX9" fmla="*/ 54000 w 2160000"/>
              <a:gd name="connsiteY9" fmla="*/ 1593240 h 1593240"/>
              <a:gd name="connsiteX10" fmla="*/ 0 w 2160000"/>
              <a:gd name="connsiteY10" fmla="*/ 1593240 h 1593240"/>
              <a:gd name="connsiteX11" fmla="*/ 0 w 2160000"/>
              <a:gd name="connsiteY11" fmla="*/ 1539240 h 1593240"/>
              <a:gd name="connsiteX12" fmla="*/ 1800000 w 2160000"/>
              <a:gd name="connsiteY12" fmla="*/ 0 h 1593240"/>
              <a:gd name="connsiteX13" fmla="*/ 2106000 w 2160000"/>
              <a:gd name="connsiteY13" fmla="*/ 0 h 1593240"/>
              <a:gd name="connsiteX14" fmla="*/ 2160000 w 2160000"/>
              <a:gd name="connsiteY14" fmla="*/ 0 h 1593240"/>
              <a:gd name="connsiteX15" fmla="*/ 2160000 w 2160000"/>
              <a:gd name="connsiteY15" fmla="*/ 54000 h 1593240"/>
              <a:gd name="connsiteX16" fmla="*/ 2160000 w 2160000"/>
              <a:gd name="connsiteY16" fmla="*/ 216000 h 1593240"/>
              <a:gd name="connsiteX17" fmla="*/ 2106000 w 2160000"/>
              <a:gd name="connsiteY17" fmla="*/ 216000 h 1593240"/>
              <a:gd name="connsiteX18" fmla="*/ 2106000 w 2160000"/>
              <a:gd name="connsiteY18" fmla="*/ 54000 h 1593240"/>
              <a:gd name="connsiteX19" fmla="*/ 1800000 w 2160000"/>
              <a:gd name="connsiteY19" fmla="*/ 54000 h 1593240"/>
              <a:gd name="connsiteX20" fmla="*/ 0 w 2160000"/>
              <a:gd name="connsiteY20" fmla="*/ 0 h 1593240"/>
              <a:gd name="connsiteX21" fmla="*/ 54000 w 2160000"/>
              <a:gd name="connsiteY21" fmla="*/ 0 h 1593240"/>
              <a:gd name="connsiteX22" fmla="*/ 360000 w 2160000"/>
              <a:gd name="connsiteY22" fmla="*/ 0 h 1593240"/>
              <a:gd name="connsiteX23" fmla="*/ 360000 w 2160000"/>
              <a:gd name="connsiteY23" fmla="*/ 54000 h 1593240"/>
              <a:gd name="connsiteX24" fmla="*/ 54000 w 2160000"/>
              <a:gd name="connsiteY24" fmla="*/ 54000 h 1593240"/>
              <a:gd name="connsiteX25" fmla="*/ 54000 w 2160000"/>
              <a:gd name="connsiteY25" fmla="*/ 216000 h 1593240"/>
              <a:gd name="connsiteX26" fmla="*/ 0 w 2160000"/>
              <a:gd name="connsiteY26" fmla="*/ 216000 h 1593240"/>
              <a:gd name="connsiteX27" fmla="*/ 0 w 2160000"/>
              <a:gd name="connsiteY27" fmla="*/ 54000 h 159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60000" h="1593240">
                <a:moveTo>
                  <a:pt x="0" y="1377240"/>
                </a:moveTo>
                <a:lnTo>
                  <a:pt x="54000" y="1377240"/>
                </a:lnTo>
                <a:lnTo>
                  <a:pt x="54000" y="1539240"/>
                </a:lnTo>
                <a:lnTo>
                  <a:pt x="2106000" y="1539240"/>
                </a:lnTo>
                <a:lnTo>
                  <a:pt x="2106000" y="1377240"/>
                </a:lnTo>
                <a:lnTo>
                  <a:pt x="2160000" y="1377240"/>
                </a:lnTo>
                <a:lnTo>
                  <a:pt x="2160000" y="1539240"/>
                </a:lnTo>
                <a:lnTo>
                  <a:pt x="2160000" y="1593240"/>
                </a:lnTo>
                <a:lnTo>
                  <a:pt x="2106000" y="1593240"/>
                </a:lnTo>
                <a:lnTo>
                  <a:pt x="54000" y="1593240"/>
                </a:lnTo>
                <a:lnTo>
                  <a:pt x="0" y="1593240"/>
                </a:lnTo>
                <a:lnTo>
                  <a:pt x="0" y="1539240"/>
                </a:lnTo>
                <a:close/>
                <a:moveTo>
                  <a:pt x="1800000" y="0"/>
                </a:moveTo>
                <a:lnTo>
                  <a:pt x="2106000" y="0"/>
                </a:lnTo>
                <a:lnTo>
                  <a:pt x="2160000" y="0"/>
                </a:lnTo>
                <a:lnTo>
                  <a:pt x="2160000" y="54000"/>
                </a:lnTo>
                <a:lnTo>
                  <a:pt x="2160000" y="216000"/>
                </a:lnTo>
                <a:lnTo>
                  <a:pt x="2106000" y="216000"/>
                </a:lnTo>
                <a:lnTo>
                  <a:pt x="2106000" y="54000"/>
                </a:lnTo>
                <a:lnTo>
                  <a:pt x="1800000" y="54000"/>
                </a:lnTo>
                <a:close/>
                <a:moveTo>
                  <a:pt x="0" y="0"/>
                </a:moveTo>
                <a:lnTo>
                  <a:pt x="54000" y="0"/>
                </a:lnTo>
                <a:lnTo>
                  <a:pt x="360000" y="0"/>
                </a:lnTo>
                <a:lnTo>
                  <a:pt x="360000" y="54000"/>
                </a:lnTo>
                <a:lnTo>
                  <a:pt x="54000" y="54000"/>
                </a:lnTo>
                <a:lnTo>
                  <a:pt x="54000" y="216000"/>
                </a:lnTo>
                <a:lnTo>
                  <a:pt x="0" y="216000"/>
                </a:lnTo>
                <a:lnTo>
                  <a:pt x="0" y="54000"/>
                </a:lnTo>
                <a:close/>
              </a:path>
            </a:pathLst>
          </a:custGeom>
          <a:solidFill>
            <a:srgbClr val="0F6FC6"/>
          </a:solidFill>
        </p:spPr>
        <p:txBody>
          <a:bodyPr lIns="180000" tIns="144000" rIns="180000" anchor="ctr"/>
          <a:lstStyle/>
          <a:p>
            <a:pPr lvl="0">
              <a:lnSpc>
                <a:spcPct val="120000"/>
              </a:lnSpc>
              <a:spcBef>
                <a:spcPct val="20000"/>
              </a:spcBef>
              <a:buChar char="•"/>
            </a:pPr>
            <a:r>
              <a:rPr lang="zh-CN" altLang="en-US" sz="2000" b="1" dirty="0"/>
              <a:t>培训过程缺乏质控，住院医轮转系统填写流于形式，个别基地的管理力度不够，轮转计划无统筹安排且随意性大，使医师无法完成轮转任务。住院医轮转系统是住院医师用来每天记录收治患者、书写病史、诊疗操作等日常工作量的情况，并定期记录参加理论学习、教学、科研的情况以及考勤、考核记录等。住院医轮转系统的填写情况是评价培训质量的重要依据，但调查显示大部分轮转医师在督查前才匆忙填写，部分内容失真，且个别未完成项目存在杜撰情况。</a:t>
            </a:r>
          </a:p>
        </p:txBody>
      </p:sp>
      <p:sp>
        <p:nvSpPr>
          <p:cNvPr id="10" name="MH_SubTitle_1"/>
          <p:cNvSpPr/>
          <p:nvPr>
            <p:custDataLst>
              <p:tags r:id="rId7"/>
            </p:custDataLst>
          </p:nvPr>
        </p:nvSpPr>
        <p:spPr>
          <a:xfrm>
            <a:off x="2339975" y="1341438"/>
            <a:ext cx="4513263" cy="1181100"/>
          </a:xfrm>
          <a:prstGeom prst="rect">
            <a:avLst/>
          </a:prstGeom>
        </p:spPr>
        <p:txBody>
          <a:bodyPr lIns="0" tIns="0" rIns="0" bIns="0" anchor="ctr"/>
          <a:lstStyle/>
          <a:p>
            <a:pPr lvl="0" algn="ctr" eaLnBrk="1" hangingPunct="1"/>
            <a:r>
              <a:rPr lang="zh-CN" altLang="en-US" sz="2800" b="1" dirty="0">
                <a:solidFill>
                  <a:srgbClr val="0F6FC6"/>
                </a:solidFill>
                <a:ea typeface="微软雅黑" panose="020B0503020204020204" pitchFamily="34" charset="-122"/>
              </a:rPr>
              <a:t>培训质控</a:t>
            </a:r>
          </a:p>
        </p:txBody>
      </p:sp>
      <p:sp>
        <p:nvSpPr>
          <p:cNvPr id="278537" name="文本框 278536"/>
          <p:cNvSpPr txBox="1"/>
          <p:nvPr/>
        </p:nvSpPr>
        <p:spPr>
          <a:xfrm>
            <a:off x="179388" y="476250"/>
            <a:ext cx="1008062" cy="579438"/>
          </a:xfrm>
          <a:prstGeom prst="rect">
            <a:avLst/>
          </a:prstGeom>
          <a:noFill/>
          <a:ln w="9525">
            <a:noFill/>
          </a:ln>
        </p:spPr>
        <p:txBody>
          <a:bodyPr>
            <a:spAutoFit/>
          </a:bodyPr>
          <a:lstStyle/>
          <a:p>
            <a:pPr lvl="0">
              <a:spcBef>
                <a:spcPct val="50000"/>
              </a:spcBef>
            </a:pPr>
            <a:r>
              <a:rPr lang="en-US" altLang="zh-CN" sz="3200" b="1">
                <a:solidFill>
                  <a:schemeClr val="bg1"/>
                </a:solidFill>
                <a:latin typeface="Calibri" panose="020F0502020204030204" pitchFamily="34" charset="0"/>
                <a:ea typeface="宋体" panose="02010600030101010101" pitchFamily="2" charset="-122"/>
              </a:rPr>
              <a:t>  </a:t>
            </a:r>
            <a:r>
              <a:rPr lang="zh-CN" altLang="en-US" sz="3200" b="1" dirty="0">
                <a:solidFill>
                  <a:schemeClr val="bg1"/>
                </a:solidFill>
                <a:latin typeface="Calibri" panose="020F0502020204030204" pitchFamily="34" charset="0"/>
                <a:ea typeface="宋体" panose="02010600030101010101" pitchFamily="2" charset="-122"/>
              </a:rPr>
              <a:t>三</a:t>
            </a:r>
          </a:p>
        </p:txBody>
      </p:sp>
      <p:sp>
        <p:nvSpPr>
          <p:cNvPr id="278538" name="矩形 278537"/>
          <p:cNvSpPr/>
          <p:nvPr/>
        </p:nvSpPr>
        <p:spPr>
          <a:xfrm>
            <a:off x="539750" y="476250"/>
            <a:ext cx="8229600" cy="1143000"/>
          </a:xfrm>
          <a:prstGeom prst="rect">
            <a:avLst/>
          </a:prstGeom>
          <a:noFill/>
          <a:ln w="9525">
            <a:noFill/>
          </a:ln>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stStyle>
          <a:p>
            <a:pPr lvl="0" algn="l"/>
            <a:r>
              <a:rPr lang="zh-CN" altLang="en-US" dirty="0"/>
              <a:t>             </a:t>
            </a:r>
            <a:r>
              <a:rPr lang="zh-CN" altLang="en-US" sz="2800" b="1" dirty="0">
                <a:solidFill>
                  <a:srgbClr val="0F6FC6"/>
                </a:solidFill>
                <a:ea typeface="微软雅黑" panose="020B0503020204020204" pitchFamily="34" charset="-122"/>
              </a:rPr>
              <a:t>存在问题</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MH_Other_1"/>
          <p:cNvCxnSpPr/>
          <p:nvPr>
            <p:custDataLst>
              <p:tags r:id="rId2"/>
            </p:custDataLst>
          </p:nvPr>
        </p:nvCxnSpPr>
        <p:spPr>
          <a:xfrm rot="19980000">
            <a:off x="223838" y="5508625"/>
            <a:ext cx="2268538" cy="0"/>
          </a:xfrm>
          <a:prstGeom prst="line">
            <a:avLst/>
          </a:prstGeom>
          <a:ln>
            <a:solidFill>
              <a:srgbClr val="1282E8"/>
            </a:solidFill>
          </a:ln>
        </p:spPr>
        <p:style>
          <a:lnRef idx="1">
            <a:schemeClr val="accent1"/>
          </a:lnRef>
          <a:fillRef idx="0">
            <a:schemeClr val="accent1"/>
          </a:fillRef>
          <a:effectRef idx="0">
            <a:schemeClr val="accent1"/>
          </a:effectRef>
          <a:fontRef idx="minor">
            <a:schemeClr val="tx1"/>
          </a:fontRef>
        </p:style>
      </p:cxnSp>
      <p:cxnSp>
        <p:nvCxnSpPr>
          <p:cNvPr id="6" name="MH_Other_2"/>
          <p:cNvCxnSpPr/>
          <p:nvPr>
            <p:custDataLst>
              <p:tags r:id="rId3"/>
            </p:custDataLst>
          </p:nvPr>
        </p:nvCxnSpPr>
        <p:spPr>
          <a:xfrm rot="19980000">
            <a:off x="1014413" y="4918075"/>
            <a:ext cx="1982788" cy="0"/>
          </a:xfrm>
          <a:prstGeom prst="line">
            <a:avLst/>
          </a:prstGeom>
          <a:ln>
            <a:solidFill>
              <a:srgbClr val="ADD5F9"/>
            </a:solidFill>
          </a:ln>
        </p:spPr>
        <p:style>
          <a:lnRef idx="1">
            <a:schemeClr val="accent1"/>
          </a:lnRef>
          <a:fillRef idx="0">
            <a:schemeClr val="accent1"/>
          </a:fillRef>
          <a:effectRef idx="0">
            <a:schemeClr val="accent1"/>
          </a:effectRef>
          <a:fontRef idx="minor">
            <a:schemeClr val="tx1"/>
          </a:fontRef>
        </p:style>
      </p:cxnSp>
      <p:cxnSp>
        <p:nvCxnSpPr>
          <p:cNvPr id="7" name="MH_Other_3"/>
          <p:cNvCxnSpPr/>
          <p:nvPr>
            <p:custDataLst>
              <p:tags r:id="rId4"/>
            </p:custDataLst>
          </p:nvPr>
        </p:nvCxnSpPr>
        <p:spPr>
          <a:xfrm rot="19980000">
            <a:off x="7308850" y="2060575"/>
            <a:ext cx="1700213" cy="0"/>
          </a:xfrm>
          <a:prstGeom prst="line">
            <a:avLst/>
          </a:prstGeom>
          <a:ln>
            <a:solidFill>
              <a:srgbClr val="ADD5F9"/>
            </a:solidFill>
          </a:ln>
        </p:spPr>
        <p:style>
          <a:lnRef idx="1">
            <a:schemeClr val="accent1"/>
          </a:lnRef>
          <a:fillRef idx="0">
            <a:schemeClr val="accent1"/>
          </a:fillRef>
          <a:effectRef idx="0">
            <a:schemeClr val="accent1"/>
          </a:effectRef>
          <a:fontRef idx="minor">
            <a:schemeClr val="tx1"/>
          </a:fontRef>
        </p:style>
      </p:cxnSp>
      <p:cxnSp>
        <p:nvCxnSpPr>
          <p:cNvPr id="279557" name="MH_Other_4"/>
          <p:cNvCxnSpPr/>
          <p:nvPr>
            <p:custDataLst>
              <p:tags r:id="rId5"/>
            </p:custDataLst>
          </p:nvPr>
        </p:nvCxnSpPr>
        <p:spPr>
          <a:xfrm>
            <a:off x="6303963" y="2176463"/>
            <a:ext cx="2136775" cy="238125"/>
          </a:xfrm>
          <a:prstGeom prst="line">
            <a:avLst/>
          </a:prstGeom>
          <a:ln w="6350" cap="flat" cmpd="sng">
            <a:solidFill>
              <a:srgbClr val="1282E8"/>
            </a:solidFill>
            <a:prstDash val="solid"/>
            <a:miter/>
            <a:headEnd type="none" w="med" len="med"/>
            <a:tailEnd type="none" w="med" len="med"/>
          </a:ln>
        </p:spPr>
      </p:cxnSp>
      <p:sp>
        <p:nvSpPr>
          <p:cNvPr id="9" name="MH_Desc_1"/>
          <p:cNvSpPr/>
          <p:nvPr>
            <p:custDataLst>
              <p:tags r:id="rId6"/>
            </p:custDataLst>
          </p:nvPr>
        </p:nvSpPr>
        <p:spPr>
          <a:xfrm>
            <a:off x="1547813" y="2133600"/>
            <a:ext cx="6337300" cy="3600450"/>
          </a:xfrm>
          <a:custGeom>
            <a:avLst/>
            <a:gdLst>
              <a:gd name="connsiteX0" fmla="*/ 0 w 2160000"/>
              <a:gd name="connsiteY0" fmla="*/ 1377240 h 1593240"/>
              <a:gd name="connsiteX1" fmla="*/ 54000 w 2160000"/>
              <a:gd name="connsiteY1" fmla="*/ 1377240 h 1593240"/>
              <a:gd name="connsiteX2" fmla="*/ 54000 w 2160000"/>
              <a:gd name="connsiteY2" fmla="*/ 1539240 h 1593240"/>
              <a:gd name="connsiteX3" fmla="*/ 2106000 w 2160000"/>
              <a:gd name="connsiteY3" fmla="*/ 1539240 h 1593240"/>
              <a:gd name="connsiteX4" fmla="*/ 2106000 w 2160000"/>
              <a:gd name="connsiteY4" fmla="*/ 1377240 h 1593240"/>
              <a:gd name="connsiteX5" fmla="*/ 2160000 w 2160000"/>
              <a:gd name="connsiteY5" fmla="*/ 1377240 h 1593240"/>
              <a:gd name="connsiteX6" fmla="*/ 2160000 w 2160000"/>
              <a:gd name="connsiteY6" fmla="*/ 1539240 h 1593240"/>
              <a:gd name="connsiteX7" fmla="*/ 2160000 w 2160000"/>
              <a:gd name="connsiteY7" fmla="*/ 1593240 h 1593240"/>
              <a:gd name="connsiteX8" fmla="*/ 2106000 w 2160000"/>
              <a:gd name="connsiteY8" fmla="*/ 1593240 h 1593240"/>
              <a:gd name="connsiteX9" fmla="*/ 54000 w 2160000"/>
              <a:gd name="connsiteY9" fmla="*/ 1593240 h 1593240"/>
              <a:gd name="connsiteX10" fmla="*/ 0 w 2160000"/>
              <a:gd name="connsiteY10" fmla="*/ 1593240 h 1593240"/>
              <a:gd name="connsiteX11" fmla="*/ 0 w 2160000"/>
              <a:gd name="connsiteY11" fmla="*/ 1539240 h 1593240"/>
              <a:gd name="connsiteX12" fmla="*/ 1800000 w 2160000"/>
              <a:gd name="connsiteY12" fmla="*/ 0 h 1593240"/>
              <a:gd name="connsiteX13" fmla="*/ 2106000 w 2160000"/>
              <a:gd name="connsiteY13" fmla="*/ 0 h 1593240"/>
              <a:gd name="connsiteX14" fmla="*/ 2160000 w 2160000"/>
              <a:gd name="connsiteY14" fmla="*/ 0 h 1593240"/>
              <a:gd name="connsiteX15" fmla="*/ 2160000 w 2160000"/>
              <a:gd name="connsiteY15" fmla="*/ 54000 h 1593240"/>
              <a:gd name="connsiteX16" fmla="*/ 2160000 w 2160000"/>
              <a:gd name="connsiteY16" fmla="*/ 216000 h 1593240"/>
              <a:gd name="connsiteX17" fmla="*/ 2106000 w 2160000"/>
              <a:gd name="connsiteY17" fmla="*/ 216000 h 1593240"/>
              <a:gd name="connsiteX18" fmla="*/ 2106000 w 2160000"/>
              <a:gd name="connsiteY18" fmla="*/ 54000 h 1593240"/>
              <a:gd name="connsiteX19" fmla="*/ 1800000 w 2160000"/>
              <a:gd name="connsiteY19" fmla="*/ 54000 h 1593240"/>
              <a:gd name="connsiteX20" fmla="*/ 0 w 2160000"/>
              <a:gd name="connsiteY20" fmla="*/ 0 h 1593240"/>
              <a:gd name="connsiteX21" fmla="*/ 54000 w 2160000"/>
              <a:gd name="connsiteY21" fmla="*/ 0 h 1593240"/>
              <a:gd name="connsiteX22" fmla="*/ 360000 w 2160000"/>
              <a:gd name="connsiteY22" fmla="*/ 0 h 1593240"/>
              <a:gd name="connsiteX23" fmla="*/ 360000 w 2160000"/>
              <a:gd name="connsiteY23" fmla="*/ 54000 h 1593240"/>
              <a:gd name="connsiteX24" fmla="*/ 54000 w 2160000"/>
              <a:gd name="connsiteY24" fmla="*/ 54000 h 1593240"/>
              <a:gd name="connsiteX25" fmla="*/ 54000 w 2160000"/>
              <a:gd name="connsiteY25" fmla="*/ 216000 h 1593240"/>
              <a:gd name="connsiteX26" fmla="*/ 0 w 2160000"/>
              <a:gd name="connsiteY26" fmla="*/ 216000 h 1593240"/>
              <a:gd name="connsiteX27" fmla="*/ 0 w 2160000"/>
              <a:gd name="connsiteY27" fmla="*/ 54000 h 159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60000" h="1593240">
                <a:moveTo>
                  <a:pt x="0" y="1377240"/>
                </a:moveTo>
                <a:lnTo>
                  <a:pt x="54000" y="1377240"/>
                </a:lnTo>
                <a:lnTo>
                  <a:pt x="54000" y="1539240"/>
                </a:lnTo>
                <a:lnTo>
                  <a:pt x="2106000" y="1539240"/>
                </a:lnTo>
                <a:lnTo>
                  <a:pt x="2106000" y="1377240"/>
                </a:lnTo>
                <a:lnTo>
                  <a:pt x="2160000" y="1377240"/>
                </a:lnTo>
                <a:lnTo>
                  <a:pt x="2160000" y="1539240"/>
                </a:lnTo>
                <a:lnTo>
                  <a:pt x="2160000" y="1593240"/>
                </a:lnTo>
                <a:lnTo>
                  <a:pt x="2106000" y="1593240"/>
                </a:lnTo>
                <a:lnTo>
                  <a:pt x="54000" y="1593240"/>
                </a:lnTo>
                <a:lnTo>
                  <a:pt x="0" y="1593240"/>
                </a:lnTo>
                <a:lnTo>
                  <a:pt x="0" y="1539240"/>
                </a:lnTo>
                <a:close/>
                <a:moveTo>
                  <a:pt x="1800000" y="0"/>
                </a:moveTo>
                <a:lnTo>
                  <a:pt x="2106000" y="0"/>
                </a:lnTo>
                <a:lnTo>
                  <a:pt x="2160000" y="0"/>
                </a:lnTo>
                <a:lnTo>
                  <a:pt x="2160000" y="54000"/>
                </a:lnTo>
                <a:lnTo>
                  <a:pt x="2160000" y="216000"/>
                </a:lnTo>
                <a:lnTo>
                  <a:pt x="2106000" y="216000"/>
                </a:lnTo>
                <a:lnTo>
                  <a:pt x="2106000" y="54000"/>
                </a:lnTo>
                <a:lnTo>
                  <a:pt x="1800000" y="54000"/>
                </a:lnTo>
                <a:close/>
                <a:moveTo>
                  <a:pt x="0" y="0"/>
                </a:moveTo>
                <a:lnTo>
                  <a:pt x="54000" y="0"/>
                </a:lnTo>
                <a:lnTo>
                  <a:pt x="360000" y="0"/>
                </a:lnTo>
                <a:lnTo>
                  <a:pt x="360000" y="54000"/>
                </a:lnTo>
                <a:lnTo>
                  <a:pt x="54000" y="54000"/>
                </a:lnTo>
                <a:lnTo>
                  <a:pt x="54000" y="216000"/>
                </a:lnTo>
                <a:lnTo>
                  <a:pt x="0" y="216000"/>
                </a:lnTo>
                <a:lnTo>
                  <a:pt x="0" y="54000"/>
                </a:lnTo>
                <a:close/>
              </a:path>
            </a:pathLst>
          </a:custGeom>
          <a:solidFill>
            <a:srgbClr val="0F6FC6"/>
          </a:solidFill>
        </p:spPr>
        <p:txBody>
          <a:bodyPr lIns="180000" tIns="144000" rIns="180000" anchor="ctr"/>
          <a:lstStyle/>
          <a:p>
            <a:pPr lvl="0">
              <a:lnSpc>
                <a:spcPct val="190000"/>
              </a:lnSpc>
              <a:spcBef>
                <a:spcPct val="20000"/>
              </a:spcBef>
              <a:buChar char="•"/>
            </a:pPr>
            <a:r>
              <a:rPr lang="zh-CN" altLang="en-US" sz="2000" b="1" dirty="0"/>
              <a:t>大部分科室平时没有给住院医师进行规范化的记录，个别科室不够重视，对培训效果认识不足，认为培训不直接产生效益， 不能立竿见影， 难以直接评价其效果， 科室领导很难将其放到与医疗同等的地位来重视， 使培训工作流于形式 </a:t>
            </a:r>
          </a:p>
        </p:txBody>
      </p:sp>
      <p:sp>
        <p:nvSpPr>
          <p:cNvPr id="10" name="MH_SubTitle_1"/>
          <p:cNvSpPr/>
          <p:nvPr>
            <p:custDataLst>
              <p:tags r:id="rId7"/>
            </p:custDataLst>
          </p:nvPr>
        </p:nvSpPr>
        <p:spPr>
          <a:xfrm>
            <a:off x="2339975" y="1341438"/>
            <a:ext cx="4513263" cy="1181100"/>
          </a:xfrm>
          <a:prstGeom prst="rect">
            <a:avLst/>
          </a:prstGeom>
        </p:spPr>
        <p:txBody>
          <a:bodyPr lIns="0" tIns="0" rIns="0" bIns="0" anchor="ctr"/>
          <a:lstStyle/>
          <a:p>
            <a:pPr lvl="0" algn="ctr" eaLnBrk="1" hangingPunct="1"/>
            <a:r>
              <a:rPr lang="zh-CN" altLang="en-US" sz="2800" b="1" dirty="0">
                <a:solidFill>
                  <a:srgbClr val="0F6FC6"/>
                </a:solidFill>
                <a:ea typeface="微软雅黑" panose="020B0503020204020204" pitchFamily="34" charset="-122"/>
              </a:rPr>
              <a:t>重视程度</a:t>
            </a:r>
          </a:p>
        </p:txBody>
      </p:sp>
      <p:sp>
        <p:nvSpPr>
          <p:cNvPr id="279560" name="文本框 279559"/>
          <p:cNvSpPr txBox="1"/>
          <p:nvPr/>
        </p:nvSpPr>
        <p:spPr>
          <a:xfrm>
            <a:off x="179388" y="476250"/>
            <a:ext cx="1008062" cy="579438"/>
          </a:xfrm>
          <a:prstGeom prst="rect">
            <a:avLst/>
          </a:prstGeom>
          <a:noFill/>
          <a:ln w="9525">
            <a:noFill/>
          </a:ln>
        </p:spPr>
        <p:txBody>
          <a:bodyPr>
            <a:spAutoFit/>
          </a:bodyPr>
          <a:lstStyle/>
          <a:p>
            <a:pPr lvl="0">
              <a:spcBef>
                <a:spcPct val="50000"/>
              </a:spcBef>
            </a:pPr>
            <a:r>
              <a:rPr lang="en-US" altLang="zh-CN" sz="3200" b="1">
                <a:solidFill>
                  <a:schemeClr val="bg1"/>
                </a:solidFill>
                <a:latin typeface="Calibri" panose="020F0502020204030204" pitchFamily="34" charset="0"/>
                <a:ea typeface="宋体" panose="02010600030101010101" pitchFamily="2" charset="-122"/>
              </a:rPr>
              <a:t>  </a:t>
            </a:r>
            <a:r>
              <a:rPr lang="zh-CN" altLang="en-US" sz="3200" b="1" dirty="0">
                <a:solidFill>
                  <a:schemeClr val="bg1"/>
                </a:solidFill>
                <a:latin typeface="Calibri" panose="020F0502020204030204" pitchFamily="34" charset="0"/>
                <a:ea typeface="宋体" panose="02010600030101010101" pitchFamily="2" charset="-122"/>
              </a:rPr>
              <a:t>三</a:t>
            </a:r>
          </a:p>
        </p:txBody>
      </p:sp>
      <p:sp>
        <p:nvSpPr>
          <p:cNvPr id="279561" name="矩形 279560"/>
          <p:cNvSpPr/>
          <p:nvPr/>
        </p:nvSpPr>
        <p:spPr>
          <a:xfrm>
            <a:off x="539750" y="476250"/>
            <a:ext cx="8229600" cy="1143000"/>
          </a:xfrm>
          <a:prstGeom prst="rect">
            <a:avLst/>
          </a:prstGeom>
          <a:noFill/>
          <a:ln w="9525">
            <a:noFill/>
          </a:ln>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stStyle>
          <a:p>
            <a:pPr lvl="0" algn="l"/>
            <a:r>
              <a:rPr lang="zh-CN" altLang="en-US" dirty="0"/>
              <a:t>             </a:t>
            </a:r>
            <a:r>
              <a:rPr lang="zh-CN" altLang="en-US" sz="2800" b="1" dirty="0">
                <a:solidFill>
                  <a:srgbClr val="0F6FC6"/>
                </a:solidFill>
                <a:ea typeface="微软雅黑" panose="020B0503020204020204" pitchFamily="34" charset="-122"/>
              </a:rPr>
              <a:t>存在问题</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MH_Other_1"/>
          <p:cNvCxnSpPr/>
          <p:nvPr>
            <p:custDataLst>
              <p:tags r:id="rId2"/>
            </p:custDataLst>
          </p:nvPr>
        </p:nvCxnSpPr>
        <p:spPr>
          <a:xfrm rot="19980000">
            <a:off x="223838" y="5508625"/>
            <a:ext cx="2268538" cy="0"/>
          </a:xfrm>
          <a:prstGeom prst="line">
            <a:avLst/>
          </a:prstGeom>
          <a:ln>
            <a:solidFill>
              <a:srgbClr val="1282E8"/>
            </a:solidFill>
          </a:ln>
        </p:spPr>
        <p:style>
          <a:lnRef idx="1">
            <a:schemeClr val="accent1"/>
          </a:lnRef>
          <a:fillRef idx="0">
            <a:schemeClr val="accent1"/>
          </a:fillRef>
          <a:effectRef idx="0">
            <a:schemeClr val="accent1"/>
          </a:effectRef>
          <a:fontRef idx="minor">
            <a:schemeClr val="tx1"/>
          </a:fontRef>
        </p:style>
      </p:cxnSp>
      <p:cxnSp>
        <p:nvCxnSpPr>
          <p:cNvPr id="6" name="MH_Other_2"/>
          <p:cNvCxnSpPr/>
          <p:nvPr>
            <p:custDataLst>
              <p:tags r:id="rId3"/>
            </p:custDataLst>
          </p:nvPr>
        </p:nvCxnSpPr>
        <p:spPr>
          <a:xfrm rot="19980000">
            <a:off x="1014413" y="4918075"/>
            <a:ext cx="1982788" cy="0"/>
          </a:xfrm>
          <a:prstGeom prst="line">
            <a:avLst/>
          </a:prstGeom>
          <a:ln>
            <a:solidFill>
              <a:srgbClr val="ADD5F9"/>
            </a:solidFill>
          </a:ln>
        </p:spPr>
        <p:style>
          <a:lnRef idx="1">
            <a:schemeClr val="accent1"/>
          </a:lnRef>
          <a:fillRef idx="0">
            <a:schemeClr val="accent1"/>
          </a:fillRef>
          <a:effectRef idx="0">
            <a:schemeClr val="accent1"/>
          </a:effectRef>
          <a:fontRef idx="minor">
            <a:schemeClr val="tx1"/>
          </a:fontRef>
        </p:style>
      </p:cxnSp>
      <p:cxnSp>
        <p:nvCxnSpPr>
          <p:cNvPr id="7" name="MH_Other_3"/>
          <p:cNvCxnSpPr/>
          <p:nvPr>
            <p:custDataLst>
              <p:tags r:id="rId4"/>
            </p:custDataLst>
          </p:nvPr>
        </p:nvCxnSpPr>
        <p:spPr>
          <a:xfrm rot="19980000">
            <a:off x="7308850" y="2060575"/>
            <a:ext cx="1700213" cy="0"/>
          </a:xfrm>
          <a:prstGeom prst="line">
            <a:avLst/>
          </a:prstGeom>
          <a:ln>
            <a:solidFill>
              <a:srgbClr val="ADD5F9"/>
            </a:solidFill>
          </a:ln>
        </p:spPr>
        <p:style>
          <a:lnRef idx="1">
            <a:schemeClr val="accent1"/>
          </a:lnRef>
          <a:fillRef idx="0">
            <a:schemeClr val="accent1"/>
          </a:fillRef>
          <a:effectRef idx="0">
            <a:schemeClr val="accent1"/>
          </a:effectRef>
          <a:fontRef idx="minor">
            <a:schemeClr val="tx1"/>
          </a:fontRef>
        </p:style>
      </p:cxnSp>
      <p:cxnSp>
        <p:nvCxnSpPr>
          <p:cNvPr id="281605" name="MH_Other_4"/>
          <p:cNvCxnSpPr/>
          <p:nvPr>
            <p:custDataLst>
              <p:tags r:id="rId5"/>
            </p:custDataLst>
          </p:nvPr>
        </p:nvCxnSpPr>
        <p:spPr>
          <a:xfrm>
            <a:off x="6303963" y="2176463"/>
            <a:ext cx="2136775" cy="238125"/>
          </a:xfrm>
          <a:prstGeom prst="line">
            <a:avLst/>
          </a:prstGeom>
          <a:ln w="6350" cap="flat" cmpd="sng">
            <a:solidFill>
              <a:srgbClr val="1282E8"/>
            </a:solidFill>
            <a:prstDash val="solid"/>
            <a:miter/>
            <a:headEnd type="none" w="med" len="med"/>
            <a:tailEnd type="none" w="med" len="med"/>
          </a:ln>
        </p:spPr>
      </p:cxnSp>
      <p:sp>
        <p:nvSpPr>
          <p:cNvPr id="9" name="MH_Desc_1"/>
          <p:cNvSpPr/>
          <p:nvPr>
            <p:custDataLst>
              <p:tags r:id="rId6"/>
            </p:custDataLst>
          </p:nvPr>
        </p:nvSpPr>
        <p:spPr>
          <a:xfrm>
            <a:off x="1116013" y="2133600"/>
            <a:ext cx="6769100" cy="3600450"/>
          </a:xfrm>
          <a:custGeom>
            <a:avLst/>
            <a:gdLst>
              <a:gd name="connsiteX0" fmla="*/ 0 w 2160000"/>
              <a:gd name="connsiteY0" fmla="*/ 1377240 h 1593240"/>
              <a:gd name="connsiteX1" fmla="*/ 54000 w 2160000"/>
              <a:gd name="connsiteY1" fmla="*/ 1377240 h 1593240"/>
              <a:gd name="connsiteX2" fmla="*/ 54000 w 2160000"/>
              <a:gd name="connsiteY2" fmla="*/ 1539240 h 1593240"/>
              <a:gd name="connsiteX3" fmla="*/ 2106000 w 2160000"/>
              <a:gd name="connsiteY3" fmla="*/ 1539240 h 1593240"/>
              <a:gd name="connsiteX4" fmla="*/ 2106000 w 2160000"/>
              <a:gd name="connsiteY4" fmla="*/ 1377240 h 1593240"/>
              <a:gd name="connsiteX5" fmla="*/ 2160000 w 2160000"/>
              <a:gd name="connsiteY5" fmla="*/ 1377240 h 1593240"/>
              <a:gd name="connsiteX6" fmla="*/ 2160000 w 2160000"/>
              <a:gd name="connsiteY6" fmla="*/ 1539240 h 1593240"/>
              <a:gd name="connsiteX7" fmla="*/ 2160000 w 2160000"/>
              <a:gd name="connsiteY7" fmla="*/ 1593240 h 1593240"/>
              <a:gd name="connsiteX8" fmla="*/ 2106000 w 2160000"/>
              <a:gd name="connsiteY8" fmla="*/ 1593240 h 1593240"/>
              <a:gd name="connsiteX9" fmla="*/ 54000 w 2160000"/>
              <a:gd name="connsiteY9" fmla="*/ 1593240 h 1593240"/>
              <a:gd name="connsiteX10" fmla="*/ 0 w 2160000"/>
              <a:gd name="connsiteY10" fmla="*/ 1593240 h 1593240"/>
              <a:gd name="connsiteX11" fmla="*/ 0 w 2160000"/>
              <a:gd name="connsiteY11" fmla="*/ 1539240 h 1593240"/>
              <a:gd name="connsiteX12" fmla="*/ 1800000 w 2160000"/>
              <a:gd name="connsiteY12" fmla="*/ 0 h 1593240"/>
              <a:gd name="connsiteX13" fmla="*/ 2106000 w 2160000"/>
              <a:gd name="connsiteY13" fmla="*/ 0 h 1593240"/>
              <a:gd name="connsiteX14" fmla="*/ 2160000 w 2160000"/>
              <a:gd name="connsiteY14" fmla="*/ 0 h 1593240"/>
              <a:gd name="connsiteX15" fmla="*/ 2160000 w 2160000"/>
              <a:gd name="connsiteY15" fmla="*/ 54000 h 1593240"/>
              <a:gd name="connsiteX16" fmla="*/ 2160000 w 2160000"/>
              <a:gd name="connsiteY16" fmla="*/ 216000 h 1593240"/>
              <a:gd name="connsiteX17" fmla="*/ 2106000 w 2160000"/>
              <a:gd name="connsiteY17" fmla="*/ 216000 h 1593240"/>
              <a:gd name="connsiteX18" fmla="*/ 2106000 w 2160000"/>
              <a:gd name="connsiteY18" fmla="*/ 54000 h 1593240"/>
              <a:gd name="connsiteX19" fmla="*/ 1800000 w 2160000"/>
              <a:gd name="connsiteY19" fmla="*/ 54000 h 1593240"/>
              <a:gd name="connsiteX20" fmla="*/ 0 w 2160000"/>
              <a:gd name="connsiteY20" fmla="*/ 0 h 1593240"/>
              <a:gd name="connsiteX21" fmla="*/ 54000 w 2160000"/>
              <a:gd name="connsiteY21" fmla="*/ 0 h 1593240"/>
              <a:gd name="connsiteX22" fmla="*/ 360000 w 2160000"/>
              <a:gd name="connsiteY22" fmla="*/ 0 h 1593240"/>
              <a:gd name="connsiteX23" fmla="*/ 360000 w 2160000"/>
              <a:gd name="connsiteY23" fmla="*/ 54000 h 1593240"/>
              <a:gd name="connsiteX24" fmla="*/ 54000 w 2160000"/>
              <a:gd name="connsiteY24" fmla="*/ 54000 h 1593240"/>
              <a:gd name="connsiteX25" fmla="*/ 54000 w 2160000"/>
              <a:gd name="connsiteY25" fmla="*/ 216000 h 1593240"/>
              <a:gd name="connsiteX26" fmla="*/ 0 w 2160000"/>
              <a:gd name="connsiteY26" fmla="*/ 216000 h 1593240"/>
              <a:gd name="connsiteX27" fmla="*/ 0 w 2160000"/>
              <a:gd name="connsiteY27" fmla="*/ 54000 h 159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60000" h="1593240">
                <a:moveTo>
                  <a:pt x="0" y="1377240"/>
                </a:moveTo>
                <a:lnTo>
                  <a:pt x="54000" y="1377240"/>
                </a:lnTo>
                <a:lnTo>
                  <a:pt x="54000" y="1539240"/>
                </a:lnTo>
                <a:lnTo>
                  <a:pt x="2106000" y="1539240"/>
                </a:lnTo>
                <a:lnTo>
                  <a:pt x="2106000" y="1377240"/>
                </a:lnTo>
                <a:lnTo>
                  <a:pt x="2160000" y="1377240"/>
                </a:lnTo>
                <a:lnTo>
                  <a:pt x="2160000" y="1539240"/>
                </a:lnTo>
                <a:lnTo>
                  <a:pt x="2160000" y="1593240"/>
                </a:lnTo>
                <a:lnTo>
                  <a:pt x="2106000" y="1593240"/>
                </a:lnTo>
                <a:lnTo>
                  <a:pt x="54000" y="1593240"/>
                </a:lnTo>
                <a:lnTo>
                  <a:pt x="0" y="1593240"/>
                </a:lnTo>
                <a:lnTo>
                  <a:pt x="0" y="1539240"/>
                </a:lnTo>
                <a:close/>
                <a:moveTo>
                  <a:pt x="1800000" y="0"/>
                </a:moveTo>
                <a:lnTo>
                  <a:pt x="2106000" y="0"/>
                </a:lnTo>
                <a:lnTo>
                  <a:pt x="2160000" y="0"/>
                </a:lnTo>
                <a:lnTo>
                  <a:pt x="2160000" y="54000"/>
                </a:lnTo>
                <a:lnTo>
                  <a:pt x="2160000" y="216000"/>
                </a:lnTo>
                <a:lnTo>
                  <a:pt x="2106000" y="216000"/>
                </a:lnTo>
                <a:lnTo>
                  <a:pt x="2106000" y="54000"/>
                </a:lnTo>
                <a:lnTo>
                  <a:pt x="1800000" y="54000"/>
                </a:lnTo>
                <a:close/>
                <a:moveTo>
                  <a:pt x="0" y="0"/>
                </a:moveTo>
                <a:lnTo>
                  <a:pt x="54000" y="0"/>
                </a:lnTo>
                <a:lnTo>
                  <a:pt x="360000" y="0"/>
                </a:lnTo>
                <a:lnTo>
                  <a:pt x="360000" y="54000"/>
                </a:lnTo>
                <a:lnTo>
                  <a:pt x="54000" y="54000"/>
                </a:lnTo>
                <a:lnTo>
                  <a:pt x="54000" y="216000"/>
                </a:lnTo>
                <a:lnTo>
                  <a:pt x="0" y="216000"/>
                </a:lnTo>
                <a:lnTo>
                  <a:pt x="0" y="54000"/>
                </a:lnTo>
                <a:close/>
              </a:path>
            </a:pathLst>
          </a:custGeom>
          <a:solidFill>
            <a:srgbClr val="0F6FC6"/>
          </a:solidFill>
        </p:spPr>
        <p:txBody>
          <a:bodyPr lIns="180000" tIns="144000" rIns="180000" anchor="ctr"/>
          <a:lstStyle/>
          <a:p>
            <a:pPr lvl="0">
              <a:lnSpc>
                <a:spcPct val="210000"/>
              </a:lnSpc>
              <a:spcBef>
                <a:spcPct val="20000"/>
              </a:spcBef>
              <a:buChar char="•"/>
            </a:pPr>
            <a:r>
              <a:rPr lang="zh-CN" altLang="en-US" sz="2000" b="1" dirty="0"/>
              <a:t>医院规范化培训虽然规定各个基地必须开展了岗前培训、入科宣教、专业理论讲课、临床思维和技能培训、病例讨论及死亡讨论和教学查房。培训考核需开展过程考核与结业考核，但是调查发现，部分科室尚没有统一的技能培训和考核，甚至没有入科教育，培训水平层次不齐。</a:t>
            </a:r>
          </a:p>
        </p:txBody>
      </p:sp>
      <p:sp>
        <p:nvSpPr>
          <p:cNvPr id="10" name="MH_SubTitle_1"/>
          <p:cNvSpPr/>
          <p:nvPr>
            <p:custDataLst>
              <p:tags r:id="rId7"/>
            </p:custDataLst>
          </p:nvPr>
        </p:nvSpPr>
        <p:spPr>
          <a:xfrm>
            <a:off x="2339975" y="1341438"/>
            <a:ext cx="4513263" cy="1181100"/>
          </a:xfrm>
          <a:prstGeom prst="rect">
            <a:avLst/>
          </a:prstGeom>
        </p:spPr>
        <p:txBody>
          <a:bodyPr lIns="0" tIns="0" rIns="0" bIns="0" anchor="ctr"/>
          <a:lstStyle/>
          <a:p>
            <a:pPr lvl="0" algn="ctr" eaLnBrk="1" hangingPunct="1"/>
            <a:r>
              <a:rPr lang="zh-CN" altLang="en-US" sz="2800" b="1" dirty="0">
                <a:solidFill>
                  <a:srgbClr val="0F6FC6"/>
                </a:solidFill>
                <a:ea typeface="微软雅黑" panose="020B0503020204020204" pitchFamily="34" charset="-122"/>
              </a:rPr>
              <a:t>技能考核缺乏</a:t>
            </a:r>
          </a:p>
        </p:txBody>
      </p:sp>
      <p:sp>
        <p:nvSpPr>
          <p:cNvPr id="281608" name="文本框 281607"/>
          <p:cNvSpPr txBox="1"/>
          <p:nvPr/>
        </p:nvSpPr>
        <p:spPr>
          <a:xfrm>
            <a:off x="179388" y="476250"/>
            <a:ext cx="1008062" cy="579438"/>
          </a:xfrm>
          <a:prstGeom prst="rect">
            <a:avLst/>
          </a:prstGeom>
          <a:noFill/>
          <a:ln w="9525">
            <a:noFill/>
          </a:ln>
        </p:spPr>
        <p:txBody>
          <a:bodyPr>
            <a:spAutoFit/>
          </a:bodyPr>
          <a:lstStyle/>
          <a:p>
            <a:pPr lvl="0">
              <a:spcBef>
                <a:spcPct val="50000"/>
              </a:spcBef>
            </a:pPr>
            <a:r>
              <a:rPr lang="en-US" altLang="zh-CN" sz="3200" b="1">
                <a:solidFill>
                  <a:schemeClr val="bg1"/>
                </a:solidFill>
                <a:latin typeface="Calibri" panose="020F0502020204030204" pitchFamily="34" charset="0"/>
                <a:ea typeface="宋体" panose="02010600030101010101" pitchFamily="2" charset="-122"/>
              </a:rPr>
              <a:t>  </a:t>
            </a:r>
            <a:r>
              <a:rPr lang="zh-CN" altLang="en-US" sz="3200" b="1" dirty="0">
                <a:solidFill>
                  <a:schemeClr val="bg1"/>
                </a:solidFill>
                <a:latin typeface="Calibri" panose="020F0502020204030204" pitchFamily="34" charset="0"/>
                <a:ea typeface="宋体" panose="02010600030101010101" pitchFamily="2" charset="-122"/>
              </a:rPr>
              <a:t>三</a:t>
            </a:r>
          </a:p>
        </p:txBody>
      </p:sp>
      <p:sp>
        <p:nvSpPr>
          <p:cNvPr id="281609" name="矩形 281608"/>
          <p:cNvSpPr/>
          <p:nvPr/>
        </p:nvSpPr>
        <p:spPr>
          <a:xfrm>
            <a:off x="539750" y="476250"/>
            <a:ext cx="8229600" cy="1143000"/>
          </a:xfrm>
          <a:prstGeom prst="rect">
            <a:avLst/>
          </a:prstGeom>
          <a:noFill/>
          <a:ln w="9525">
            <a:noFill/>
          </a:ln>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stStyle>
          <a:p>
            <a:pPr lvl="0" algn="l"/>
            <a:r>
              <a:rPr lang="zh-CN" altLang="en-US" dirty="0"/>
              <a:t>             </a:t>
            </a:r>
            <a:r>
              <a:rPr lang="zh-CN" altLang="en-US" sz="2800" b="1" dirty="0">
                <a:solidFill>
                  <a:srgbClr val="0F6FC6"/>
                </a:solidFill>
                <a:ea typeface="微软雅黑" panose="020B0503020204020204" pitchFamily="34" charset="-122"/>
              </a:rPr>
              <a:t>存在问题</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0" y="1844675"/>
            <a:ext cx="1619250" cy="3817938"/>
          </a:xfrm>
          <a:custGeom>
            <a:avLst/>
            <a:gdLst>
              <a:gd name="connsiteX0" fmla="*/ 0 w 3168352"/>
              <a:gd name="connsiteY0" fmla="*/ 0 h 6336704"/>
              <a:gd name="connsiteX1" fmla="*/ 3168352 w 3168352"/>
              <a:gd name="connsiteY1" fmla="*/ 3168352 h 6336704"/>
              <a:gd name="connsiteX2" fmla="*/ 0 w 3168352"/>
              <a:gd name="connsiteY2" fmla="*/ 6336704 h 6336704"/>
              <a:gd name="connsiteX3" fmla="*/ 91440 w 3168352"/>
              <a:gd name="connsiteY3" fmla="*/ 91440 h 6336704"/>
              <a:gd name="connsiteX0-1" fmla="*/ 0 w 3168352"/>
              <a:gd name="connsiteY0-2" fmla="*/ 0 h 6336704"/>
              <a:gd name="connsiteX1-3" fmla="*/ 3168352 w 3168352"/>
              <a:gd name="connsiteY1-4" fmla="*/ 3168352 h 6336704"/>
              <a:gd name="connsiteX2-5" fmla="*/ 0 w 3168352"/>
              <a:gd name="connsiteY2-6" fmla="*/ 6336704 h 6336704"/>
            </a:gdLst>
            <a:ahLst/>
            <a:cxnLst>
              <a:cxn ang="0">
                <a:pos x="connsiteX0-1" y="connsiteY0-2"/>
              </a:cxn>
              <a:cxn ang="0">
                <a:pos x="connsiteX1-3" y="connsiteY1-4"/>
              </a:cxn>
              <a:cxn ang="0">
                <a:pos x="connsiteX2-5" y="connsiteY2-6"/>
              </a:cxn>
            </a:cxnLst>
            <a:rect l="l" t="t" r="r" b="b"/>
            <a:pathLst>
              <a:path w="3168352" h="6336704">
                <a:moveTo>
                  <a:pt x="0" y="0"/>
                </a:moveTo>
                <a:cubicBezTo>
                  <a:pt x="1749832" y="0"/>
                  <a:pt x="3168352" y="1418520"/>
                  <a:pt x="3168352" y="3168352"/>
                </a:cubicBezTo>
                <a:cubicBezTo>
                  <a:pt x="3168352" y="4918184"/>
                  <a:pt x="1749832" y="6336704"/>
                  <a:pt x="0" y="6336704"/>
                </a:cubicBezTo>
              </a:path>
            </a:pathLst>
          </a:custGeom>
          <a:noFill/>
          <a:ln w="222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 name="椭圆 1"/>
          <p:cNvSpPr/>
          <p:nvPr/>
        </p:nvSpPr>
        <p:spPr>
          <a:xfrm>
            <a:off x="684213" y="1844675"/>
            <a:ext cx="638175" cy="638175"/>
          </a:xfrm>
          <a:prstGeom prst="ellipse">
            <a:avLst/>
          </a:prstGeom>
          <a:solidFill>
            <a:srgbClr val="FFFFFF"/>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lvl="0" algn="ctr" eaLnBrk="1" hangingPunct="1"/>
            <a:r>
              <a:rPr lang="en-US" altLang="zh-CN" sz="2800" b="1">
                <a:solidFill>
                  <a:srgbClr val="0098D6"/>
                </a:solidFill>
                <a:latin typeface="Arial Unicode MS" pitchFamily="2" charset="-122"/>
                <a:ea typeface="Arial Unicode MS" pitchFamily="2" charset="-122"/>
              </a:rPr>
              <a:t>01</a:t>
            </a:r>
            <a:endParaRPr lang="zh-CN" altLang="en-US" sz="2800" b="1" dirty="0">
              <a:solidFill>
                <a:srgbClr val="0098D6"/>
              </a:solidFill>
              <a:latin typeface="Arial Unicode MS" pitchFamily="2" charset="-122"/>
              <a:ea typeface="Arial Unicode MS" pitchFamily="2" charset="-122"/>
            </a:endParaRPr>
          </a:p>
        </p:txBody>
      </p:sp>
      <p:cxnSp>
        <p:nvCxnSpPr>
          <p:cNvPr id="8" name="直接箭头连接符 7"/>
          <p:cNvCxnSpPr/>
          <p:nvPr/>
        </p:nvCxnSpPr>
        <p:spPr>
          <a:xfrm flipV="1">
            <a:off x="1331913" y="1844675"/>
            <a:ext cx="865188" cy="290513"/>
          </a:xfrm>
          <a:prstGeom prst="straightConnector1">
            <a:avLst/>
          </a:prstGeom>
          <a:ln w="28575">
            <a:solidFill>
              <a:srgbClr val="E0E0E0"/>
            </a:solidFill>
            <a:tailEnd type="arrow"/>
          </a:ln>
        </p:spPr>
        <p:style>
          <a:lnRef idx="1">
            <a:schemeClr val="accent1"/>
          </a:lnRef>
          <a:fillRef idx="0">
            <a:schemeClr val="accent1"/>
          </a:fillRef>
          <a:effectRef idx="0">
            <a:schemeClr val="accent1"/>
          </a:effectRef>
          <a:fontRef idx="minor">
            <a:schemeClr val="tx1"/>
          </a:fontRef>
        </p:style>
      </p:cxnSp>
      <p:sp>
        <p:nvSpPr>
          <p:cNvPr id="284677" name="TextBox 8"/>
          <p:cNvSpPr txBox="1"/>
          <p:nvPr/>
        </p:nvSpPr>
        <p:spPr>
          <a:xfrm>
            <a:off x="2484438" y="1125538"/>
            <a:ext cx="2360612"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None/>
            </a:pPr>
            <a:r>
              <a:rPr lang="en-US" altLang="zh-CN" sz="1800" b="1">
                <a:solidFill>
                  <a:srgbClr val="0098D6"/>
                </a:solidFill>
                <a:latin typeface="微软雅黑" panose="020B0503020204020204" pitchFamily="34" charset="-122"/>
                <a:ea typeface="微软雅黑" panose="020B0503020204020204" pitchFamily="34" charset="-122"/>
              </a:rPr>
              <a:t>4.1</a:t>
            </a:r>
            <a:r>
              <a:rPr lang="zh-CN" altLang="en-US" sz="1800" b="1" dirty="0">
                <a:solidFill>
                  <a:srgbClr val="0098D6"/>
                </a:solidFill>
                <a:latin typeface="微软雅黑" panose="020B0503020204020204" pitchFamily="34" charset="-122"/>
                <a:ea typeface="微软雅黑" panose="020B0503020204020204" pitchFamily="34" charset="-122"/>
              </a:rPr>
              <a:t>指导老师执行标准</a:t>
            </a:r>
          </a:p>
        </p:txBody>
      </p:sp>
      <p:sp>
        <p:nvSpPr>
          <p:cNvPr id="284678" name="TextBox 9"/>
          <p:cNvSpPr txBox="1"/>
          <p:nvPr/>
        </p:nvSpPr>
        <p:spPr>
          <a:xfrm>
            <a:off x="2339975" y="1484313"/>
            <a:ext cx="4032250" cy="2130425"/>
          </a:xfrm>
          <a:prstGeom prst="rect">
            <a:avLst/>
          </a:prstGeom>
          <a:noFill/>
          <a:ln w="9525">
            <a:noFill/>
          </a:ln>
        </p:spPr>
        <p:txBody>
          <a:bodyPr>
            <a:spAutoFit/>
          </a:bodyPr>
          <a:lstStyle/>
          <a:p>
            <a:pPr lvl="0">
              <a:lnSpc>
                <a:spcPct val="160000"/>
              </a:lnSpc>
            </a:pPr>
            <a:r>
              <a:rPr lang="zh-CN" altLang="en-US" sz="1400" b="1" dirty="0">
                <a:latin typeface="Calibri" panose="020F0502020204030204" pitchFamily="34" charset="0"/>
                <a:ea typeface="宋体" panose="02010600030101010101" pitchFamily="2" charset="-122"/>
              </a:rPr>
              <a:t>培训质量的关键是在指导医师，</a:t>
            </a:r>
          </a:p>
          <a:p>
            <a:pPr lvl="0">
              <a:lnSpc>
                <a:spcPct val="160000"/>
              </a:lnSpc>
            </a:pPr>
            <a:r>
              <a:rPr lang="zh-CN" altLang="en-US" sz="1400" b="1" dirty="0">
                <a:latin typeface="Calibri" panose="020F0502020204030204" pitchFamily="34" charset="0"/>
                <a:ea typeface="宋体" panose="02010600030101010101" pitchFamily="2" charset="-122"/>
              </a:rPr>
              <a:t>指导医师要充分了解住院医师培养的重要性</a:t>
            </a:r>
          </a:p>
          <a:p>
            <a:pPr lvl="0">
              <a:lnSpc>
                <a:spcPct val="160000"/>
              </a:lnSpc>
            </a:pPr>
            <a:r>
              <a:rPr lang="zh-CN" altLang="en-US" sz="1400" b="1" dirty="0">
                <a:latin typeface="Calibri" panose="020F0502020204030204" pitchFamily="34" charset="0"/>
                <a:ea typeface="宋体" panose="02010600030101010101" pitchFamily="2" charset="-122"/>
              </a:rPr>
              <a:t>坚持严格按照卫生部颁发的相关福建省住院医师培养标准制订培训计划，对住院医师进行培养，指导学员认真填写培训轮转系统，做好出科考核技能评价、考试记录。</a:t>
            </a:r>
            <a:endParaRPr lang="en-US" altLang="zh-CN" sz="1400" b="1">
              <a:latin typeface="Calibri" panose="020F0502020204030204" pitchFamily="34" charset="0"/>
              <a:ea typeface="宋体" panose="02010600030101010101" pitchFamily="2" charset="-122"/>
            </a:endParaRPr>
          </a:p>
        </p:txBody>
      </p:sp>
      <p:sp>
        <p:nvSpPr>
          <p:cNvPr id="12" name="椭圆 11"/>
          <p:cNvSpPr/>
          <p:nvPr/>
        </p:nvSpPr>
        <p:spPr>
          <a:xfrm>
            <a:off x="900113" y="4581525"/>
            <a:ext cx="638175" cy="639763"/>
          </a:xfrm>
          <a:prstGeom prst="ellipse">
            <a:avLst/>
          </a:prstGeom>
          <a:solidFill>
            <a:srgbClr val="FFFFFF"/>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lvl="0" algn="ctr" eaLnBrk="1" hangingPunct="1"/>
            <a:r>
              <a:rPr lang="en-US" altLang="zh-CN" sz="2800" b="1">
                <a:solidFill>
                  <a:srgbClr val="0098D6"/>
                </a:solidFill>
                <a:latin typeface="Arial Unicode MS" pitchFamily="2" charset="-122"/>
                <a:ea typeface="Arial Unicode MS" pitchFamily="2" charset="-122"/>
              </a:rPr>
              <a:t>02</a:t>
            </a:r>
            <a:endParaRPr lang="zh-CN" altLang="en-US" sz="2800" b="1" dirty="0">
              <a:solidFill>
                <a:srgbClr val="0098D6"/>
              </a:solidFill>
              <a:latin typeface="Arial Unicode MS" pitchFamily="2" charset="-122"/>
              <a:ea typeface="Arial Unicode MS" pitchFamily="2" charset="-122"/>
            </a:endParaRPr>
          </a:p>
        </p:txBody>
      </p:sp>
      <p:cxnSp>
        <p:nvCxnSpPr>
          <p:cNvPr id="284680" name="直接箭头连接符 14"/>
          <p:cNvCxnSpPr/>
          <p:nvPr/>
        </p:nvCxnSpPr>
        <p:spPr>
          <a:xfrm>
            <a:off x="1476375" y="4941888"/>
            <a:ext cx="574675" cy="431800"/>
          </a:xfrm>
          <a:prstGeom prst="straightConnector1">
            <a:avLst/>
          </a:prstGeom>
          <a:ln w="28575" cap="flat" cmpd="sng">
            <a:solidFill>
              <a:srgbClr val="E0E0E0"/>
            </a:solidFill>
            <a:prstDash val="solid"/>
            <a:miter/>
            <a:headEnd type="none" w="med" len="med"/>
            <a:tailEnd type="arrow" w="med" len="med"/>
          </a:ln>
        </p:spPr>
      </p:cxnSp>
      <p:sp>
        <p:nvSpPr>
          <p:cNvPr id="284681" name="TextBox 19"/>
          <p:cNvSpPr txBox="1"/>
          <p:nvPr/>
        </p:nvSpPr>
        <p:spPr>
          <a:xfrm>
            <a:off x="2339975" y="3789363"/>
            <a:ext cx="4079875" cy="6413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None/>
            </a:pPr>
            <a:r>
              <a:rPr lang="en-US" altLang="zh-CN" sz="1800" b="1">
                <a:solidFill>
                  <a:srgbClr val="0098D6"/>
                </a:solidFill>
                <a:latin typeface="微软雅黑" panose="020B0503020204020204" pitchFamily="34" charset="-122"/>
                <a:ea typeface="微软雅黑" panose="020B0503020204020204" pitchFamily="34" charset="-122"/>
              </a:rPr>
              <a:t>4.2 </a:t>
            </a:r>
            <a:r>
              <a:rPr lang="zh-CN" altLang="en-US" sz="1800" b="1" dirty="0">
                <a:solidFill>
                  <a:srgbClr val="0098D6"/>
                </a:solidFill>
                <a:latin typeface="微软雅黑" panose="020B0503020204020204" pitchFamily="34" charset="-122"/>
                <a:ea typeface="微软雅黑" panose="020B0503020204020204" pitchFamily="34" charset="-122"/>
              </a:rPr>
              <a:t>建立导师制</a:t>
            </a:r>
          </a:p>
          <a:p>
            <a:pPr marL="0" lvl="0" indent="0">
              <a:spcBef>
                <a:spcPct val="0"/>
              </a:spcBef>
              <a:buNone/>
            </a:pPr>
            <a:endParaRPr lang="zh-CN" altLang="en-US" sz="1800" b="1" dirty="0">
              <a:solidFill>
                <a:srgbClr val="0098D6"/>
              </a:solidFill>
              <a:latin typeface="微软雅黑" panose="020B0503020204020204" pitchFamily="34" charset="-122"/>
              <a:ea typeface="微软雅黑" panose="020B0503020204020204" pitchFamily="34" charset="-122"/>
            </a:endParaRPr>
          </a:p>
        </p:txBody>
      </p:sp>
      <p:sp>
        <p:nvSpPr>
          <p:cNvPr id="284682" name="TextBox 20"/>
          <p:cNvSpPr txBox="1"/>
          <p:nvPr/>
        </p:nvSpPr>
        <p:spPr>
          <a:xfrm>
            <a:off x="1979613" y="4437063"/>
            <a:ext cx="7164387" cy="129698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80000"/>
              </a:lnSpc>
              <a:spcBef>
                <a:spcPct val="0"/>
              </a:spcBef>
              <a:buNone/>
            </a:pPr>
            <a:r>
              <a:rPr lang="zh-CN" altLang="en-US" sz="1400" b="1" dirty="0"/>
              <a:t>建立住院医师培训“导师制”，加强激励约束机制　参考研究生导师的选拔及奖励机制，任命基地高年资医师为住院医师培训导师，进行一对一的带教及监管，有利于培训的连贯性并做到因材施教，增加培训医师的归属感。</a:t>
            </a:r>
            <a:r>
              <a:rPr lang="zh-CN" altLang="en-US" sz="1600" b="1" dirty="0">
                <a:solidFill>
                  <a:srgbClr val="333333"/>
                </a:solidFill>
                <a:latin typeface="楷体" panose="02010609060101010101" pitchFamily="49" charset="-122"/>
                <a:ea typeface="楷体" panose="02010609060101010101" pitchFamily="49" charset="-122"/>
              </a:rPr>
              <a:t> </a:t>
            </a:r>
            <a:endParaRPr lang="en-US" altLang="zh-CN" sz="1600" b="1">
              <a:solidFill>
                <a:srgbClr val="333333"/>
              </a:solidFill>
              <a:latin typeface="楷体" panose="02010609060101010101" pitchFamily="49" charset="-122"/>
              <a:ea typeface="楷体" panose="02010609060101010101" pitchFamily="49" charset="-122"/>
            </a:endParaRPr>
          </a:p>
        </p:txBody>
      </p:sp>
      <p:sp>
        <p:nvSpPr>
          <p:cNvPr id="284683" name="矩形 284682"/>
          <p:cNvSpPr/>
          <p:nvPr/>
        </p:nvSpPr>
        <p:spPr>
          <a:xfrm>
            <a:off x="179388" y="404813"/>
            <a:ext cx="592137" cy="579437"/>
          </a:xfrm>
          <a:prstGeom prst="rect">
            <a:avLst/>
          </a:prstGeom>
          <a:noFill/>
          <a:ln w="9525">
            <a:noFill/>
          </a:ln>
        </p:spPr>
        <p:txBody>
          <a:bodyPr wrap="none" anchor="t">
            <a:spAutoFit/>
          </a:bodyPr>
          <a:lstStyle/>
          <a:p>
            <a:pPr lvl="0"/>
            <a:r>
              <a:rPr lang="zh-CN" altLang="en-US" sz="3200" b="1" dirty="0">
                <a:solidFill>
                  <a:schemeClr val="bg1"/>
                </a:solidFill>
                <a:latin typeface="Calibri" panose="020F0502020204030204" pitchFamily="34" charset="0"/>
                <a:ea typeface="宋体" panose="02010600030101010101" pitchFamily="2" charset="-122"/>
              </a:rPr>
              <a:t>四</a:t>
            </a:r>
          </a:p>
        </p:txBody>
      </p:sp>
      <p:sp>
        <p:nvSpPr>
          <p:cNvPr id="284684" name="文本框 284683"/>
          <p:cNvSpPr txBox="1"/>
          <p:nvPr/>
        </p:nvSpPr>
        <p:spPr>
          <a:xfrm>
            <a:off x="1619250" y="404813"/>
            <a:ext cx="4608513" cy="519112"/>
          </a:xfrm>
          <a:prstGeom prst="rect">
            <a:avLst/>
          </a:prstGeom>
          <a:noFill/>
          <a:ln w="9525">
            <a:noFill/>
          </a:ln>
        </p:spPr>
        <p:txBody>
          <a:bodyPr>
            <a:spAutoFit/>
          </a:bodyPr>
          <a:lstStyle/>
          <a:p>
            <a:pPr lvl="0">
              <a:spcBef>
                <a:spcPct val="50000"/>
              </a:spcBef>
            </a:pPr>
            <a:r>
              <a:rPr lang="zh-CN" altLang="en-US" sz="2800" b="1" dirty="0">
                <a:solidFill>
                  <a:srgbClr val="0F6FC6"/>
                </a:solidFill>
                <a:latin typeface="Calibri" panose="020F0502020204030204" pitchFamily="34" charset="0"/>
                <a:ea typeface="微软雅黑" panose="020B0503020204020204" pitchFamily="34" charset="-122"/>
              </a:rPr>
              <a:t>建议</a:t>
            </a:r>
          </a:p>
        </p:txBody>
      </p:sp>
      <p:pic>
        <p:nvPicPr>
          <p:cNvPr id="284685" name="图片 284684"/>
          <p:cNvPicPr>
            <a:picLocks noChangeAspect="1"/>
          </p:cNvPicPr>
          <p:nvPr/>
        </p:nvPicPr>
        <p:blipFill>
          <a:blip r:embed="rId3" cstate="print"/>
          <a:stretch>
            <a:fillRect/>
          </a:stretch>
        </p:blipFill>
        <p:spPr>
          <a:xfrm>
            <a:off x="6588125" y="981075"/>
            <a:ext cx="2357438" cy="2808288"/>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0" y="1844675"/>
            <a:ext cx="1619250" cy="3817938"/>
          </a:xfrm>
          <a:custGeom>
            <a:avLst/>
            <a:gdLst>
              <a:gd name="connsiteX0" fmla="*/ 0 w 3168352"/>
              <a:gd name="connsiteY0" fmla="*/ 0 h 6336704"/>
              <a:gd name="connsiteX1" fmla="*/ 3168352 w 3168352"/>
              <a:gd name="connsiteY1" fmla="*/ 3168352 h 6336704"/>
              <a:gd name="connsiteX2" fmla="*/ 0 w 3168352"/>
              <a:gd name="connsiteY2" fmla="*/ 6336704 h 6336704"/>
              <a:gd name="connsiteX3" fmla="*/ 91440 w 3168352"/>
              <a:gd name="connsiteY3" fmla="*/ 91440 h 6336704"/>
              <a:gd name="connsiteX0-1" fmla="*/ 0 w 3168352"/>
              <a:gd name="connsiteY0-2" fmla="*/ 0 h 6336704"/>
              <a:gd name="connsiteX1-3" fmla="*/ 3168352 w 3168352"/>
              <a:gd name="connsiteY1-4" fmla="*/ 3168352 h 6336704"/>
              <a:gd name="connsiteX2-5" fmla="*/ 0 w 3168352"/>
              <a:gd name="connsiteY2-6" fmla="*/ 6336704 h 6336704"/>
            </a:gdLst>
            <a:ahLst/>
            <a:cxnLst>
              <a:cxn ang="0">
                <a:pos x="connsiteX0-1" y="connsiteY0-2"/>
              </a:cxn>
              <a:cxn ang="0">
                <a:pos x="connsiteX1-3" y="connsiteY1-4"/>
              </a:cxn>
              <a:cxn ang="0">
                <a:pos x="connsiteX2-5" y="connsiteY2-6"/>
              </a:cxn>
            </a:cxnLst>
            <a:rect l="l" t="t" r="r" b="b"/>
            <a:pathLst>
              <a:path w="3168352" h="6336704">
                <a:moveTo>
                  <a:pt x="0" y="0"/>
                </a:moveTo>
                <a:cubicBezTo>
                  <a:pt x="1749832" y="0"/>
                  <a:pt x="3168352" y="1418520"/>
                  <a:pt x="3168352" y="3168352"/>
                </a:cubicBezTo>
                <a:cubicBezTo>
                  <a:pt x="3168352" y="4918184"/>
                  <a:pt x="1749832" y="6336704"/>
                  <a:pt x="0" y="6336704"/>
                </a:cubicBezTo>
              </a:path>
            </a:pathLst>
          </a:custGeom>
          <a:noFill/>
          <a:ln w="222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 name="椭圆 1"/>
          <p:cNvSpPr/>
          <p:nvPr/>
        </p:nvSpPr>
        <p:spPr>
          <a:xfrm>
            <a:off x="684213" y="1844675"/>
            <a:ext cx="638175" cy="638175"/>
          </a:xfrm>
          <a:prstGeom prst="ellipse">
            <a:avLst/>
          </a:prstGeom>
          <a:solidFill>
            <a:srgbClr val="FFFFFF"/>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lvl="0" algn="ctr" eaLnBrk="1" hangingPunct="1"/>
            <a:r>
              <a:rPr lang="en-US" altLang="zh-CN" sz="2800" b="1">
                <a:solidFill>
                  <a:srgbClr val="0098D6"/>
                </a:solidFill>
                <a:latin typeface="Arial Unicode MS" pitchFamily="2" charset="-122"/>
                <a:ea typeface="Arial Unicode MS" pitchFamily="2" charset="-122"/>
              </a:rPr>
              <a:t>03</a:t>
            </a:r>
            <a:endParaRPr lang="zh-CN" altLang="en-US" sz="2800" b="1" dirty="0">
              <a:solidFill>
                <a:srgbClr val="0098D6"/>
              </a:solidFill>
              <a:latin typeface="Arial Unicode MS" pitchFamily="2" charset="-122"/>
              <a:ea typeface="Arial Unicode MS" pitchFamily="2" charset="-122"/>
            </a:endParaRPr>
          </a:p>
        </p:txBody>
      </p:sp>
      <p:cxnSp>
        <p:nvCxnSpPr>
          <p:cNvPr id="8" name="直接箭头连接符 7"/>
          <p:cNvCxnSpPr/>
          <p:nvPr/>
        </p:nvCxnSpPr>
        <p:spPr>
          <a:xfrm flipV="1">
            <a:off x="1331913" y="1844675"/>
            <a:ext cx="865188" cy="290513"/>
          </a:xfrm>
          <a:prstGeom prst="straightConnector1">
            <a:avLst/>
          </a:prstGeom>
          <a:ln w="28575">
            <a:solidFill>
              <a:srgbClr val="E0E0E0"/>
            </a:solidFill>
            <a:tailEnd type="arrow"/>
          </a:ln>
        </p:spPr>
        <p:style>
          <a:lnRef idx="1">
            <a:schemeClr val="accent1"/>
          </a:lnRef>
          <a:fillRef idx="0">
            <a:schemeClr val="accent1"/>
          </a:fillRef>
          <a:effectRef idx="0">
            <a:schemeClr val="accent1"/>
          </a:effectRef>
          <a:fontRef idx="minor">
            <a:schemeClr val="tx1"/>
          </a:fontRef>
        </p:style>
      </p:cxnSp>
      <p:sp>
        <p:nvSpPr>
          <p:cNvPr id="286725" name="TextBox 8"/>
          <p:cNvSpPr txBox="1"/>
          <p:nvPr/>
        </p:nvSpPr>
        <p:spPr>
          <a:xfrm>
            <a:off x="2484438" y="1125538"/>
            <a:ext cx="4029075"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None/>
            </a:pPr>
            <a:r>
              <a:rPr lang="en-US" altLang="zh-CN" sz="1800" b="1">
                <a:solidFill>
                  <a:srgbClr val="0098D6"/>
                </a:solidFill>
                <a:latin typeface="微软雅黑" panose="020B0503020204020204" pitchFamily="34" charset="-122"/>
                <a:ea typeface="微软雅黑" panose="020B0503020204020204" pitchFamily="34" charset="-122"/>
              </a:rPr>
              <a:t>4.3 </a:t>
            </a:r>
            <a:r>
              <a:rPr lang="zh-CN" altLang="en-US" sz="1800" b="1" dirty="0">
                <a:solidFill>
                  <a:srgbClr val="0098D6"/>
                </a:solidFill>
                <a:latin typeface="微软雅黑" panose="020B0503020204020204" pitchFamily="34" charset="-122"/>
                <a:ea typeface="微软雅黑" panose="020B0503020204020204" pitchFamily="34" charset="-122"/>
              </a:rPr>
              <a:t>利用临床技能中心，开展技能培训</a:t>
            </a:r>
          </a:p>
        </p:txBody>
      </p:sp>
      <p:sp>
        <p:nvSpPr>
          <p:cNvPr id="286726" name="TextBox 9"/>
          <p:cNvSpPr txBox="1"/>
          <p:nvPr/>
        </p:nvSpPr>
        <p:spPr>
          <a:xfrm>
            <a:off x="2339975" y="1484313"/>
            <a:ext cx="6804025" cy="1706562"/>
          </a:xfrm>
          <a:prstGeom prst="rect">
            <a:avLst/>
          </a:prstGeom>
          <a:noFill/>
          <a:ln w="9525">
            <a:noFill/>
          </a:ln>
        </p:spPr>
        <p:txBody>
          <a:bodyPr>
            <a:spAutoFit/>
          </a:bodyPr>
          <a:lstStyle/>
          <a:p>
            <a:pPr lvl="0" algn="just" eaLnBrk="1" hangingPunct="1">
              <a:lnSpc>
                <a:spcPct val="220000"/>
              </a:lnSpc>
            </a:pPr>
            <a:r>
              <a:rPr lang="zh-CN" altLang="en-US" sz="1600" b="1" dirty="0">
                <a:latin typeface="Calibri" panose="020F0502020204030204" pitchFamily="34" charset="0"/>
                <a:ea typeface="宋体" panose="02010600030101010101" pitchFamily="2" charset="-122"/>
              </a:rPr>
              <a:t>      临床基地要利用临床技能模拟训练中心的丰富资源，定期组织住院医师进行知识与技能的交流培训，增加住院医师动手操作机会，将理论知识和临床技能相结合紧密结合到一起。 </a:t>
            </a:r>
            <a:endParaRPr lang="en-US" altLang="zh-CN" sz="1600" b="1">
              <a:latin typeface="Calibri" panose="020F0502020204030204" pitchFamily="34" charset="0"/>
              <a:ea typeface="宋体" panose="02010600030101010101" pitchFamily="2" charset="-122"/>
            </a:endParaRPr>
          </a:p>
        </p:txBody>
      </p:sp>
      <p:sp>
        <p:nvSpPr>
          <p:cNvPr id="12" name="椭圆 11"/>
          <p:cNvSpPr/>
          <p:nvPr/>
        </p:nvSpPr>
        <p:spPr>
          <a:xfrm>
            <a:off x="900113" y="4581525"/>
            <a:ext cx="638175" cy="639763"/>
          </a:xfrm>
          <a:prstGeom prst="ellipse">
            <a:avLst/>
          </a:prstGeom>
          <a:solidFill>
            <a:srgbClr val="FFFFFF"/>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lvl="0" algn="ctr" eaLnBrk="1" hangingPunct="1"/>
            <a:r>
              <a:rPr lang="en-US" altLang="zh-CN" sz="2800" b="1">
                <a:solidFill>
                  <a:srgbClr val="0098D6"/>
                </a:solidFill>
                <a:latin typeface="Arial Unicode MS" pitchFamily="2" charset="-122"/>
                <a:ea typeface="Arial Unicode MS" pitchFamily="2" charset="-122"/>
              </a:rPr>
              <a:t>04</a:t>
            </a:r>
            <a:endParaRPr lang="zh-CN" altLang="en-US" sz="2800" b="1" dirty="0">
              <a:solidFill>
                <a:srgbClr val="0098D6"/>
              </a:solidFill>
              <a:latin typeface="Arial Unicode MS" pitchFamily="2" charset="-122"/>
              <a:ea typeface="Arial Unicode MS" pitchFamily="2" charset="-122"/>
            </a:endParaRPr>
          </a:p>
        </p:txBody>
      </p:sp>
      <p:cxnSp>
        <p:nvCxnSpPr>
          <p:cNvPr id="286728" name="直接箭头连接符 14"/>
          <p:cNvCxnSpPr/>
          <p:nvPr/>
        </p:nvCxnSpPr>
        <p:spPr>
          <a:xfrm>
            <a:off x="1476375" y="4941888"/>
            <a:ext cx="574675" cy="431800"/>
          </a:xfrm>
          <a:prstGeom prst="straightConnector1">
            <a:avLst/>
          </a:prstGeom>
          <a:ln w="28575" cap="flat" cmpd="sng">
            <a:solidFill>
              <a:srgbClr val="E0E0E0"/>
            </a:solidFill>
            <a:prstDash val="solid"/>
            <a:miter/>
            <a:headEnd type="none" w="med" len="med"/>
            <a:tailEnd type="arrow" w="med" len="med"/>
          </a:ln>
        </p:spPr>
      </p:cxnSp>
      <p:sp>
        <p:nvSpPr>
          <p:cNvPr id="286729" name="TextBox 19"/>
          <p:cNvSpPr txBox="1"/>
          <p:nvPr/>
        </p:nvSpPr>
        <p:spPr>
          <a:xfrm>
            <a:off x="2555875" y="3860800"/>
            <a:ext cx="4079875" cy="6413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None/>
            </a:pPr>
            <a:r>
              <a:rPr lang="en-US" altLang="zh-CN" sz="1800" b="1">
                <a:solidFill>
                  <a:srgbClr val="0098D6"/>
                </a:solidFill>
                <a:latin typeface="微软雅黑" panose="020B0503020204020204" pitchFamily="34" charset="-122"/>
                <a:ea typeface="微软雅黑" panose="020B0503020204020204" pitchFamily="34" charset="-122"/>
              </a:rPr>
              <a:t>4.4 </a:t>
            </a:r>
            <a:r>
              <a:rPr lang="zh-CN" altLang="en-US" sz="1800" b="1" dirty="0">
                <a:solidFill>
                  <a:srgbClr val="0098D6"/>
                </a:solidFill>
                <a:latin typeface="微软雅黑" panose="020B0503020204020204" pitchFamily="34" charset="-122"/>
                <a:ea typeface="微软雅黑" panose="020B0503020204020204" pitchFamily="34" charset="-122"/>
              </a:rPr>
              <a:t>多部门配合</a:t>
            </a:r>
          </a:p>
          <a:p>
            <a:pPr marL="0" lvl="0" indent="0">
              <a:spcBef>
                <a:spcPct val="0"/>
              </a:spcBef>
              <a:buNone/>
            </a:pPr>
            <a:endParaRPr lang="zh-CN" altLang="en-US" sz="1800" b="1" dirty="0">
              <a:solidFill>
                <a:srgbClr val="0098D6"/>
              </a:solidFill>
              <a:latin typeface="微软雅黑" panose="020B0503020204020204" pitchFamily="34" charset="-122"/>
              <a:ea typeface="微软雅黑" panose="020B0503020204020204" pitchFamily="34" charset="-122"/>
            </a:endParaRPr>
          </a:p>
        </p:txBody>
      </p:sp>
      <p:sp>
        <p:nvSpPr>
          <p:cNvPr id="286730" name="TextBox 20"/>
          <p:cNvSpPr txBox="1"/>
          <p:nvPr/>
        </p:nvSpPr>
        <p:spPr>
          <a:xfrm>
            <a:off x="1979613" y="4221163"/>
            <a:ext cx="7164387" cy="17557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lnSpc>
                <a:spcPct val="170000"/>
              </a:lnSpc>
              <a:spcBef>
                <a:spcPct val="0"/>
              </a:spcBef>
              <a:buNone/>
            </a:pPr>
            <a:r>
              <a:rPr lang="zh-CN" altLang="en-US" sz="1600" b="1" dirty="0"/>
              <a:t>建议人事科把获取</a:t>
            </a:r>
            <a:r>
              <a:rPr lang="en-US" altLang="zh-CN" sz="1600" b="1"/>
              <a:t>《</a:t>
            </a:r>
            <a:r>
              <a:rPr lang="zh-CN" altLang="en-US" sz="1600" b="1" dirty="0"/>
              <a:t>住院医师规范化培训合格证</a:t>
            </a:r>
            <a:r>
              <a:rPr lang="en-US" altLang="zh-CN" sz="1600" b="1"/>
              <a:t>》</a:t>
            </a:r>
            <a:r>
              <a:rPr lang="zh-CN" altLang="en-US" sz="1600" b="1" dirty="0"/>
              <a:t>作为带教老师可以带教与晋升职称的必备条件，医务科通过带教来减少下基层的时间，按季度或按年份组织优秀带教老师的评选活动并给予表彰与奖励不断提高带教师资的积极性与重视程度，从而推动莆医住培带教师资整体水平。     </a:t>
            </a:r>
            <a:endParaRPr lang="en-US" altLang="zh-CN" sz="1600" b="1"/>
          </a:p>
        </p:txBody>
      </p:sp>
      <p:sp>
        <p:nvSpPr>
          <p:cNvPr id="286733" name="矩形 286732"/>
          <p:cNvSpPr/>
          <p:nvPr/>
        </p:nvSpPr>
        <p:spPr>
          <a:xfrm>
            <a:off x="179388" y="404813"/>
            <a:ext cx="592137" cy="579437"/>
          </a:xfrm>
          <a:prstGeom prst="rect">
            <a:avLst/>
          </a:prstGeom>
          <a:noFill/>
          <a:ln w="9525">
            <a:noFill/>
          </a:ln>
        </p:spPr>
        <p:txBody>
          <a:bodyPr wrap="none" anchor="t">
            <a:spAutoFit/>
          </a:bodyPr>
          <a:lstStyle/>
          <a:p>
            <a:pPr lvl="0"/>
            <a:r>
              <a:rPr lang="zh-CN" altLang="en-US" sz="3200" b="1" dirty="0">
                <a:solidFill>
                  <a:schemeClr val="bg1"/>
                </a:solidFill>
                <a:latin typeface="Calibri" panose="020F0502020204030204" pitchFamily="34" charset="0"/>
                <a:ea typeface="宋体" panose="02010600030101010101" pitchFamily="2" charset="-122"/>
              </a:rPr>
              <a:t>四</a:t>
            </a:r>
          </a:p>
        </p:txBody>
      </p:sp>
      <p:sp>
        <p:nvSpPr>
          <p:cNvPr id="286734" name="文本框 286733"/>
          <p:cNvSpPr txBox="1"/>
          <p:nvPr/>
        </p:nvSpPr>
        <p:spPr>
          <a:xfrm>
            <a:off x="1619250" y="404813"/>
            <a:ext cx="4608513" cy="519112"/>
          </a:xfrm>
          <a:prstGeom prst="rect">
            <a:avLst/>
          </a:prstGeom>
          <a:noFill/>
          <a:ln w="9525">
            <a:noFill/>
          </a:ln>
        </p:spPr>
        <p:txBody>
          <a:bodyPr>
            <a:spAutoFit/>
          </a:bodyPr>
          <a:lstStyle/>
          <a:p>
            <a:pPr lvl="0">
              <a:spcBef>
                <a:spcPct val="50000"/>
              </a:spcBef>
            </a:pPr>
            <a:r>
              <a:rPr lang="zh-CN" altLang="en-US" sz="2800" b="1" dirty="0">
                <a:solidFill>
                  <a:srgbClr val="0F6FC6"/>
                </a:solidFill>
                <a:latin typeface="Calibri" panose="020F0502020204030204" pitchFamily="34" charset="0"/>
                <a:ea typeface="微软雅黑" panose="020B0503020204020204" pitchFamily="34" charset="-122"/>
              </a:rPr>
              <a:t>建议</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标题 224257"/>
          <p:cNvSpPr>
            <a:spLocks noGrp="1"/>
          </p:cNvSpPr>
          <p:nvPr>
            <p:ph type="title"/>
          </p:nvPr>
        </p:nvSpPr>
        <p:spPr>
          <a:xfrm>
            <a:off x="457200" y="274638"/>
            <a:ext cx="8229600" cy="1143000"/>
          </a:xfrm>
          <a:prstGeom prst="rect">
            <a:avLst/>
          </a:prstGeom>
          <a:noFill/>
          <a:ln w="9525">
            <a:noFill/>
          </a:ln>
        </p:spPr>
        <p:txBody>
          <a:bodyPr/>
          <a:lstStyle/>
          <a:p>
            <a:pPr lvl="0"/>
            <a:r>
              <a:rPr lang="zh-CN" altLang="en-US" sz="3600" b="1" dirty="0">
                <a:solidFill>
                  <a:schemeClr val="bg1"/>
                </a:solidFill>
                <a:latin typeface="微软雅黑" panose="020B0503020204020204" pitchFamily="34" charset="-122"/>
                <a:ea typeface="微软雅黑" panose="020B0503020204020204" pitchFamily="34" charset="-122"/>
              </a:rPr>
              <a:t>前言</a:t>
            </a:r>
          </a:p>
        </p:txBody>
      </p:sp>
      <p:sp>
        <p:nvSpPr>
          <p:cNvPr id="224259" name="文本占位符 224258"/>
          <p:cNvSpPr>
            <a:spLocks noGrp="1"/>
          </p:cNvSpPr>
          <p:nvPr>
            <p:ph type="body"/>
          </p:nvPr>
        </p:nvSpPr>
        <p:spPr>
          <a:xfrm>
            <a:off x="0" y="1268413"/>
            <a:ext cx="8604250" cy="2952750"/>
          </a:xfrm>
          <a:prstGeom prst="rect">
            <a:avLst/>
          </a:prstGeom>
          <a:noFill/>
          <a:ln w="9525">
            <a:noFill/>
          </a:ln>
        </p:spPr>
        <p:txBody>
          <a:bodyPr/>
          <a:lstStyle/>
          <a:p>
            <a:pPr lvl="0">
              <a:lnSpc>
                <a:spcPct val="110000"/>
              </a:lnSpc>
              <a:spcBef>
                <a:spcPct val="45000"/>
              </a:spcBef>
            </a:pPr>
            <a:r>
              <a:rPr lang="zh-CN" altLang="en-US" sz="2000" b="1" dirty="0">
                <a:solidFill>
                  <a:srgbClr val="006699"/>
                </a:solidFill>
              </a:rPr>
              <a:t>医院人才是第一资源，人才队伍的建设是关键</a:t>
            </a:r>
          </a:p>
          <a:p>
            <a:pPr lvl="0">
              <a:lnSpc>
                <a:spcPct val="110000"/>
              </a:lnSpc>
              <a:spcBef>
                <a:spcPct val="45000"/>
              </a:spcBef>
            </a:pPr>
            <a:r>
              <a:rPr lang="zh-CN" altLang="en-US" sz="2000" b="1" dirty="0">
                <a:solidFill>
                  <a:srgbClr val="006699"/>
                </a:solidFill>
              </a:rPr>
              <a:t>住院医师规范化培训基地学员是医院医疗业务工作的生力军 ，是医院人才梯队建设的基础</a:t>
            </a:r>
          </a:p>
          <a:p>
            <a:pPr lvl="0">
              <a:lnSpc>
                <a:spcPct val="110000"/>
              </a:lnSpc>
              <a:spcBef>
                <a:spcPct val="45000"/>
              </a:spcBef>
            </a:pPr>
            <a:r>
              <a:rPr lang="zh-CN" altLang="en-US" sz="2000" b="1" dirty="0">
                <a:solidFill>
                  <a:srgbClr val="006699"/>
                </a:solidFill>
              </a:rPr>
              <a:t>加强临床住院医师规范化培训</a:t>
            </a:r>
          </a:p>
          <a:p>
            <a:pPr lvl="1">
              <a:lnSpc>
                <a:spcPct val="110000"/>
              </a:lnSpc>
              <a:spcBef>
                <a:spcPct val="45000"/>
              </a:spcBef>
            </a:pPr>
            <a:r>
              <a:rPr lang="zh-CN" altLang="en-US" sz="2000" b="1" dirty="0">
                <a:solidFill>
                  <a:srgbClr val="006699"/>
                </a:solidFill>
              </a:rPr>
              <a:t> 临床医学毕业后教育的重要阶段</a:t>
            </a:r>
          </a:p>
          <a:p>
            <a:pPr lvl="1">
              <a:lnSpc>
                <a:spcPct val="110000"/>
              </a:lnSpc>
              <a:spcBef>
                <a:spcPct val="45000"/>
              </a:spcBef>
            </a:pPr>
            <a:r>
              <a:rPr lang="zh-CN" altLang="en-US" sz="2000" b="1" dirty="0">
                <a:solidFill>
                  <a:srgbClr val="006699"/>
                </a:solidFill>
              </a:rPr>
              <a:t>培养合格的临床医师的重要手段</a:t>
            </a:r>
          </a:p>
          <a:p>
            <a:pPr lvl="1">
              <a:lnSpc>
                <a:spcPct val="110000"/>
              </a:lnSpc>
              <a:spcBef>
                <a:spcPct val="45000"/>
              </a:spcBef>
            </a:pPr>
            <a:r>
              <a:rPr lang="zh-CN" altLang="en-US" sz="2000" b="1" dirty="0">
                <a:solidFill>
                  <a:srgbClr val="006699"/>
                </a:solidFill>
              </a:rPr>
              <a:t>有利于提高医疗质量，保障患者安全</a:t>
            </a:r>
          </a:p>
          <a:p>
            <a:pPr lvl="1">
              <a:lnSpc>
                <a:spcPct val="110000"/>
              </a:lnSpc>
              <a:spcBef>
                <a:spcPct val="45000"/>
              </a:spcBef>
            </a:pPr>
            <a:r>
              <a:rPr lang="zh-CN" altLang="en-US" sz="2000" b="1" dirty="0">
                <a:solidFill>
                  <a:srgbClr val="006699"/>
                </a:solidFill>
              </a:rPr>
              <a:t>不仅事关当前，而且影响医院可持续性发展</a:t>
            </a:r>
          </a:p>
          <a:p>
            <a:pPr lvl="1">
              <a:lnSpc>
                <a:spcPct val="110000"/>
              </a:lnSpc>
              <a:spcBef>
                <a:spcPct val="45000"/>
              </a:spcBef>
            </a:pPr>
            <a:r>
              <a:rPr lang="zh-CN" altLang="en-US" sz="2000" b="1" dirty="0">
                <a:solidFill>
                  <a:srgbClr val="006699"/>
                </a:solidFill>
              </a:rPr>
              <a:t>为我省卫生系统培养了大量基础扎实的医学人才</a:t>
            </a:r>
            <a:r>
              <a:rPr lang="zh-CN" altLang="en-US" sz="1800" dirty="0"/>
              <a:t> </a:t>
            </a:r>
            <a:endParaRPr lang="zh-CN" altLang="en-US" sz="1800" b="1" dirty="0">
              <a:solidFill>
                <a:srgbClr val="006699"/>
              </a:solidFill>
            </a:endParaRPr>
          </a:p>
          <a:p>
            <a:pPr lvl="1">
              <a:lnSpc>
                <a:spcPct val="110000"/>
              </a:lnSpc>
              <a:spcBef>
                <a:spcPct val="45000"/>
              </a:spcBef>
              <a:buNone/>
            </a:pPr>
            <a:endParaRPr lang="zh-CN" altLang="en-US" sz="1800" dirty="0">
              <a:solidFill>
                <a:srgbClr val="006699"/>
              </a:solidFill>
            </a:endParaRPr>
          </a:p>
          <a:p>
            <a:pPr lvl="1">
              <a:lnSpc>
                <a:spcPct val="110000"/>
              </a:lnSpc>
              <a:spcBef>
                <a:spcPct val="45000"/>
              </a:spcBef>
              <a:buNone/>
            </a:pPr>
            <a:r>
              <a:rPr lang="zh-CN" altLang="en-US" sz="1800" dirty="0">
                <a:solidFill>
                  <a:srgbClr val="006699"/>
                </a:solidFill>
              </a:rPr>
              <a:t>      </a:t>
            </a:r>
            <a:endParaRPr lang="zh-CN" altLang="en-US" sz="1800" b="1" dirty="0">
              <a:solidFill>
                <a:srgbClr val="006699"/>
              </a:solidFill>
            </a:endParaRPr>
          </a:p>
          <a:p>
            <a:pPr lvl="0">
              <a:lnSpc>
                <a:spcPct val="80000"/>
              </a:lnSpc>
            </a:pPr>
            <a:endParaRPr lang="zh-CN" altLang="en-US" sz="1800" dirty="0"/>
          </a:p>
        </p:txBody>
      </p:sp>
      <p:cxnSp>
        <p:nvCxnSpPr>
          <p:cNvPr id="8" name="MH_Other_1"/>
          <p:cNvCxnSpPr/>
          <p:nvPr>
            <p:custDataLst>
              <p:tags r:id="rId1"/>
            </p:custDataLst>
          </p:nvPr>
        </p:nvCxnSpPr>
        <p:spPr>
          <a:xfrm>
            <a:off x="8188325" y="4271963"/>
            <a:ext cx="365125" cy="1588"/>
          </a:xfrm>
          <a:prstGeom prst="line">
            <a:avLst/>
          </a:prstGeom>
          <a:ln w="3175">
            <a:solidFill>
              <a:srgbClr val="C2C2C2"/>
            </a:solidFill>
            <a:prstDash val="dash"/>
          </a:ln>
        </p:spPr>
        <p:style>
          <a:lnRef idx="1">
            <a:schemeClr val="accent1"/>
          </a:lnRef>
          <a:fillRef idx="0">
            <a:schemeClr val="accent1"/>
          </a:fillRef>
          <a:effectRef idx="0">
            <a:schemeClr val="accent1"/>
          </a:effectRef>
          <a:fontRef idx="minor">
            <a:schemeClr val="tx1"/>
          </a:fontRef>
        </p:style>
      </p:cxnSp>
      <p:sp>
        <p:nvSpPr>
          <p:cNvPr id="9" name="MH_Other_2"/>
          <p:cNvSpPr/>
          <p:nvPr>
            <p:custDataLst>
              <p:tags r:id="rId2"/>
            </p:custDataLst>
          </p:nvPr>
        </p:nvSpPr>
        <p:spPr>
          <a:xfrm>
            <a:off x="8112125" y="4367213"/>
            <a:ext cx="381000" cy="252413"/>
          </a:xfrm>
          <a:prstGeom prst="ellipse">
            <a:avLst/>
          </a:prstGeom>
          <a:solidFill>
            <a:srgbClr val="F57C89"/>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mn-lt"/>
                <a:ea typeface="+mn-ea"/>
                <a:cs typeface="+mn-cs"/>
              </a:rPr>
              <a:t>2</a:t>
            </a:r>
            <a:endParaRPr kumimoji="0" lang="zh-CN" altLang="en-US" sz="2400" b="0" i="0" u="none" strike="noStrike" kern="1200" cap="none" spc="0" normalizeH="0" baseline="0" noProof="0" dirty="0">
              <a:ln>
                <a:noFill/>
              </a:ln>
              <a:solidFill>
                <a:srgbClr val="FFFFFF"/>
              </a:solidFill>
              <a:effectLst/>
              <a:uLnTx/>
              <a:uFillTx/>
              <a:latin typeface="+mn-lt"/>
              <a:ea typeface="+mn-ea"/>
              <a:cs typeface="+mn-cs"/>
            </a:endParaRPr>
          </a:p>
        </p:txBody>
      </p:sp>
      <p:cxnSp>
        <p:nvCxnSpPr>
          <p:cNvPr id="10" name="MH_Other_3"/>
          <p:cNvCxnSpPr/>
          <p:nvPr>
            <p:custDataLst>
              <p:tags r:id="rId3"/>
            </p:custDataLst>
          </p:nvPr>
        </p:nvCxnSpPr>
        <p:spPr>
          <a:xfrm>
            <a:off x="8778875" y="5614988"/>
            <a:ext cx="365125" cy="1588"/>
          </a:xfrm>
          <a:prstGeom prst="line">
            <a:avLst/>
          </a:prstGeom>
          <a:ln w="3175">
            <a:solidFill>
              <a:srgbClr val="C2C2C2"/>
            </a:solidFill>
            <a:prstDash val="dash"/>
          </a:ln>
        </p:spPr>
        <p:style>
          <a:lnRef idx="1">
            <a:schemeClr val="accent1"/>
          </a:lnRef>
          <a:fillRef idx="0">
            <a:schemeClr val="accent1"/>
          </a:fillRef>
          <a:effectRef idx="0">
            <a:schemeClr val="accent1"/>
          </a:effectRef>
          <a:fontRef idx="minor">
            <a:schemeClr val="tx1"/>
          </a:fontRef>
        </p:style>
      </p:cxnSp>
      <p:sp>
        <p:nvSpPr>
          <p:cNvPr id="11" name="MH_Other_4"/>
          <p:cNvSpPr/>
          <p:nvPr>
            <p:custDataLst>
              <p:tags r:id="rId4"/>
            </p:custDataLst>
          </p:nvPr>
        </p:nvSpPr>
        <p:spPr>
          <a:xfrm>
            <a:off x="8688388" y="5086350"/>
            <a:ext cx="263525" cy="295275"/>
          </a:xfrm>
          <a:prstGeom prst="ellipse">
            <a:avLst/>
          </a:prstGeom>
          <a:solidFill>
            <a:srgbClr val="19C2FF"/>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mn-lt"/>
                <a:ea typeface="+mn-ea"/>
                <a:cs typeface="+mn-cs"/>
              </a:rPr>
              <a:t>3</a:t>
            </a:r>
            <a:endParaRPr kumimoji="0" lang="zh-CN" altLang="en-US" sz="2400" b="0" i="0" u="none" strike="noStrike" kern="1200" cap="none" spc="0" normalizeH="0" baseline="0" noProof="0" dirty="0">
              <a:ln>
                <a:noFill/>
              </a:ln>
              <a:solidFill>
                <a:srgbClr val="FFFFFF"/>
              </a:solidFill>
              <a:effectLst/>
              <a:uLnTx/>
              <a:uFillTx/>
              <a:latin typeface="+mn-lt"/>
              <a:ea typeface="+mn-ea"/>
              <a:cs typeface="+mn-cs"/>
            </a:endParaRPr>
          </a:p>
        </p:txBody>
      </p:sp>
      <p:cxnSp>
        <p:nvCxnSpPr>
          <p:cNvPr id="12" name="MH_Other_5"/>
          <p:cNvCxnSpPr/>
          <p:nvPr>
            <p:custDataLst>
              <p:tags r:id="rId5"/>
            </p:custDataLst>
          </p:nvPr>
        </p:nvCxnSpPr>
        <p:spPr>
          <a:xfrm>
            <a:off x="5613400" y="4589463"/>
            <a:ext cx="365125" cy="1588"/>
          </a:xfrm>
          <a:prstGeom prst="line">
            <a:avLst/>
          </a:prstGeom>
          <a:ln w="3175">
            <a:solidFill>
              <a:srgbClr val="C2C2C2"/>
            </a:solidFill>
            <a:prstDash val="dash"/>
          </a:ln>
        </p:spPr>
        <p:style>
          <a:lnRef idx="1">
            <a:schemeClr val="accent1"/>
          </a:lnRef>
          <a:fillRef idx="0">
            <a:schemeClr val="accent1"/>
          </a:fillRef>
          <a:effectRef idx="0">
            <a:schemeClr val="accent1"/>
          </a:effectRef>
          <a:fontRef idx="minor">
            <a:schemeClr val="tx1"/>
          </a:fontRef>
        </p:style>
      </p:cxnSp>
      <p:sp>
        <p:nvSpPr>
          <p:cNvPr id="13" name="MH_Other_6"/>
          <p:cNvSpPr/>
          <p:nvPr>
            <p:custDataLst>
              <p:tags r:id="rId6"/>
            </p:custDataLst>
          </p:nvPr>
        </p:nvSpPr>
        <p:spPr>
          <a:xfrm>
            <a:off x="6745288" y="4654550"/>
            <a:ext cx="288925" cy="366713"/>
          </a:xfrm>
          <a:prstGeom prst="ellipse">
            <a:avLst/>
          </a:prstGeom>
          <a:solidFill>
            <a:srgbClr val="FFCC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mn-lt"/>
                <a:ea typeface="+mn-ea"/>
                <a:cs typeface="+mn-cs"/>
              </a:rPr>
              <a:t>1</a:t>
            </a:r>
            <a:endParaRPr kumimoji="0" lang="zh-CN" altLang="en-US" sz="2400" b="0" i="0" u="none" strike="noStrike" kern="1200" cap="none" spc="0" normalizeH="0" baseline="0" noProof="0" dirty="0">
              <a:ln>
                <a:noFill/>
              </a:ln>
              <a:solidFill>
                <a:srgbClr val="FFFFFF"/>
              </a:solidFill>
              <a:effectLst/>
              <a:uLnTx/>
              <a:uFillTx/>
              <a:latin typeface="+mn-lt"/>
              <a:ea typeface="+mn-ea"/>
              <a:cs typeface="+mn-cs"/>
            </a:endParaRPr>
          </a:p>
        </p:txBody>
      </p:sp>
      <p:sp>
        <p:nvSpPr>
          <p:cNvPr id="23" name="MH_Other_7"/>
          <p:cNvSpPr/>
          <p:nvPr>
            <p:custDataLst>
              <p:tags r:id="rId7"/>
            </p:custDataLst>
          </p:nvPr>
        </p:nvSpPr>
        <p:spPr>
          <a:xfrm>
            <a:off x="7439025" y="4230688"/>
            <a:ext cx="736600" cy="409575"/>
          </a:xfrm>
          <a:custGeom>
            <a:avLst/>
            <a:gdLst>
              <a:gd name="connsiteX0" fmla="*/ 1213505 w 1391850"/>
              <a:gd name="connsiteY0" fmla="*/ 0 h 696292"/>
              <a:gd name="connsiteX1" fmla="*/ 1391850 w 1391850"/>
              <a:gd name="connsiteY1" fmla="*/ 680523 h 696292"/>
              <a:gd name="connsiteX2" fmla="*/ 664395 w 1391850"/>
              <a:gd name="connsiteY2" fmla="*/ 679784 h 696292"/>
              <a:gd name="connsiteX3" fmla="*/ 810270 w 1391850"/>
              <a:gd name="connsiteY3" fmla="*/ 476062 h 696292"/>
              <a:gd name="connsiteX4" fmla="*/ 0 w 1391850"/>
              <a:gd name="connsiteY4" fmla="*/ 696292 h 696292"/>
              <a:gd name="connsiteX5" fmla="*/ 1084978 w 1391850"/>
              <a:gd name="connsiteY5" fmla="*/ 149640 h 6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close/>
              </a:path>
            </a:pathLst>
          </a:custGeom>
          <a:solidFill>
            <a:srgbClr val="F57C89"/>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MH_Other_8"/>
          <p:cNvSpPr/>
          <p:nvPr>
            <p:custDataLst>
              <p:tags r:id="rId8"/>
            </p:custDataLst>
          </p:nvPr>
        </p:nvSpPr>
        <p:spPr>
          <a:xfrm rot="5400000">
            <a:off x="8245475" y="5168900"/>
            <a:ext cx="822325" cy="368300"/>
          </a:xfrm>
          <a:custGeom>
            <a:avLst/>
            <a:gdLst>
              <a:gd name="connsiteX0" fmla="*/ 1213505 w 1391850"/>
              <a:gd name="connsiteY0" fmla="*/ 0 h 696292"/>
              <a:gd name="connsiteX1" fmla="*/ 1391850 w 1391850"/>
              <a:gd name="connsiteY1" fmla="*/ 680523 h 696292"/>
              <a:gd name="connsiteX2" fmla="*/ 664395 w 1391850"/>
              <a:gd name="connsiteY2" fmla="*/ 679784 h 696292"/>
              <a:gd name="connsiteX3" fmla="*/ 810270 w 1391850"/>
              <a:gd name="connsiteY3" fmla="*/ 476062 h 696292"/>
              <a:gd name="connsiteX4" fmla="*/ 0 w 1391850"/>
              <a:gd name="connsiteY4" fmla="*/ 696292 h 696292"/>
              <a:gd name="connsiteX5" fmla="*/ 1084978 w 1391850"/>
              <a:gd name="connsiteY5" fmla="*/ 149640 h 6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close/>
              </a:path>
            </a:pathLst>
          </a:custGeom>
          <a:solidFill>
            <a:srgbClr val="19C2FF"/>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MH_Other_9"/>
          <p:cNvSpPr/>
          <p:nvPr>
            <p:custDataLst>
              <p:tags r:id="rId9"/>
            </p:custDataLst>
          </p:nvPr>
        </p:nvSpPr>
        <p:spPr>
          <a:xfrm rot="10800000">
            <a:off x="7439025" y="5973763"/>
            <a:ext cx="736600" cy="409575"/>
          </a:xfrm>
          <a:custGeom>
            <a:avLst/>
            <a:gdLst>
              <a:gd name="connsiteX0" fmla="*/ 1213505 w 1391850"/>
              <a:gd name="connsiteY0" fmla="*/ 0 h 696292"/>
              <a:gd name="connsiteX1" fmla="*/ 1391850 w 1391850"/>
              <a:gd name="connsiteY1" fmla="*/ 680523 h 696292"/>
              <a:gd name="connsiteX2" fmla="*/ 664395 w 1391850"/>
              <a:gd name="connsiteY2" fmla="*/ 679784 h 696292"/>
              <a:gd name="connsiteX3" fmla="*/ 810270 w 1391850"/>
              <a:gd name="connsiteY3" fmla="*/ 476062 h 696292"/>
              <a:gd name="connsiteX4" fmla="*/ 0 w 1391850"/>
              <a:gd name="connsiteY4" fmla="*/ 696292 h 696292"/>
              <a:gd name="connsiteX5" fmla="*/ 1084978 w 1391850"/>
              <a:gd name="connsiteY5" fmla="*/ 149640 h 6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close/>
              </a:path>
            </a:pathLst>
          </a:custGeom>
          <a:solidFill>
            <a:srgbClr val="7DD76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4279" name="MH_Other_10"/>
          <p:cNvSpPr/>
          <p:nvPr>
            <p:custDataLst>
              <p:tags r:id="rId10"/>
            </p:custDataLst>
          </p:nvPr>
        </p:nvSpPr>
        <p:spPr>
          <a:xfrm rot="16200000">
            <a:off x="6396038" y="5197475"/>
            <a:ext cx="822325" cy="368300"/>
          </a:xfrm>
          <a:custGeom>
            <a:avLst/>
            <a:gdLst/>
            <a:ahLst/>
            <a:cxnLst>
              <a:cxn ang="0">
                <a:pos x="984085" y="0"/>
              </a:cxn>
              <a:cxn ang="0">
                <a:pos x="1128713" y="552351"/>
              </a:cxn>
              <a:cxn ang="0">
                <a:pos x="538787" y="551751"/>
              </a:cxn>
              <a:cxn ang="0">
                <a:pos x="657084" y="386399"/>
              </a:cxn>
              <a:cxn ang="0">
                <a:pos x="0" y="565150"/>
              </a:cxn>
              <a:cxn ang="0">
                <a:pos x="879857" y="121456"/>
              </a:cxn>
            </a:cxnLst>
            <a:rect l="0" t="0" r="0" b="0"/>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lnTo>
                  <a:pt x="1213505" y="0"/>
                </a:lnTo>
                <a:close/>
              </a:path>
            </a:pathLst>
          </a:custGeom>
          <a:solidFill>
            <a:srgbClr val="FFCC00">
              <a:alpha val="100000"/>
            </a:srgbClr>
          </a:solidFill>
          <a:ln w="12700">
            <a:noFill/>
          </a:ln>
        </p:spPr>
        <p:txBody>
          <a:bodyPr/>
          <a:lstStyle/>
          <a:p>
            <a:endParaRPr lang="zh-CN" altLang="en-US"/>
          </a:p>
        </p:txBody>
      </p:sp>
      <p:cxnSp>
        <p:nvCxnSpPr>
          <p:cNvPr id="21" name="MH_Other_11"/>
          <p:cNvCxnSpPr/>
          <p:nvPr>
            <p:custDataLst>
              <p:tags r:id="rId11"/>
            </p:custDataLst>
          </p:nvPr>
        </p:nvCxnSpPr>
        <p:spPr>
          <a:xfrm>
            <a:off x="6888163" y="6238875"/>
            <a:ext cx="365125" cy="1588"/>
          </a:xfrm>
          <a:prstGeom prst="line">
            <a:avLst/>
          </a:prstGeom>
          <a:ln w="3175">
            <a:solidFill>
              <a:srgbClr val="C2C2C2"/>
            </a:solidFill>
            <a:prstDash val="dash"/>
          </a:ln>
        </p:spPr>
        <p:style>
          <a:lnRef idx="1">
            <a:schemeClr val="accent1"/>
          </a:lnRef>
          <a:fillRef idx="0">
            <a:schemeClr val="accent1"/>
          </a:fillRef>
          <a:effectRef idx="0">
            <a:schemeClr val="accent1"/>
          </a:effectRef>
          <a:fontRef idx="minor">
            <a:schemeClr val="tx1"/>
          </a:fontRef>
        </p:style>
      </p:cxnSp>
      <p:sp>
        <p:nvSpPr>
          <p:cNvPr id="22" name="MH_Other_12"/>
          <p:cNvSpPr/>
          <p:nvPr>
            <p:custDataLst>
              <p:tags r:id="rId12"/>
            </p:custDataLst>
          </p:nvPr>
        </p:nvSpPr>
        <p:spPr>
          <a:xfrm>
            <a:off x="8040688" y="5951538"/>
            <a:ext cx="263525" cy="295275"/>
          </a:xfrm>
          <a:prstGeom prst="ellipse">
            <a:avLst/>
          </a:prstGeom>
          <a:solidFill>
            <a:srgbClr val="7DD76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mn-lt"/>
                <a:ea typeface="+mn-ea"/>
                <a:cs typeface="+mn-cs"/>
              </a:rPr>
              <a:t>4</a:t>
            </a:r>
            <a:endParaRPr kumimoji="0" lang="zh-CN" altLang="en-US" sz="2400" b="0" i="0" u="none" strike="noStrike" kern="1200" cap="none" spc="0" normalizeH="0" baseline="0" noProof="0" dirty="0">
              <a:ln>
                <a:noFill/>
              </a:ln>
              <a:solidFill>
                <a:srgbClr val="FFFFFF"/>
              </a:solidFill>
              <a:effectLst/>
              <a:uLnTx/>
              <a:uFillTx/>
              <a:latin typeface="+mn-lt"/>
              <a:ea typeface="+mn-ea"/>
              <a:cs typeface="+mn-cs"/>
            </a:endParaRPr>
          </a:p>
        </p:txBody>
      </p:sp>
      <p:sp>
        <p:nvSpPr>
          <p:cNvPr id="5134" name="MH_SubTitle_1"/>
          <p:cNvSpPr>
            <a:spLocks noChangeArrowheads="1"/>
          </p:cNvSpPr>
          <p:nvPr>
            <p:custDataLst>
              <p:tags r:id="rId13"/>
            </p:custDataLst>
          </p:nvPr>
        </p:nvSpPr>
        <p:spPr bwMode="auto">
          <a:xfrm>
            <a:off x="6456363" y="5086350"/>
            <a:ext cx="6477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lvl="0" eaLnBrk="1" hangingPunct="1">
              <a:lnSpc>
                <a:spcPct val="110000"/>
              </a:lnSpc>
            </a:pPr>
            <a:r>
              <a:rPr lang="zh-CN" altLang="en-US" sz="2000" b="1" dirty="0">
                <a:latin typeface="微软雅黑" panose="020B0503020204020204" pitchFamily="34" charset="-122"/>
                <a:ea typeface="微软雅黑" panose="020B0503020204020204" pitchFamily="34" charset="-122"/>
              </a:rPr>
              <a:t>培养</a:t>
            </a:r>
          </a:p>
        </p:txBody>
      </p:sp>
      <p:sp>
        <p:nvSpPr>
          <p:cNvPr id="5135" name="MH_SubTitle_4"/>
          <p:cNvSpPr>
            <a:spLocks noChangeArrowheads="1"/>
          </p:cNvSpPr>
          <p:nvPr>
            <p:custDataLst>
              <p:tags r:id="rId14"/>
            </p:custDataLst>
          </p:nvPr>
        </p:nvSpPr>
        <p:spPr bwMode="auto">
          <a:xfrm>
            <a:off x="7380288" y="5876925"/>
            <a:ext cx="647700"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lvl="0" eaLnBrk="1" hangingPunct="1">
              <a:lnSpc>
                <a:spcPct val="110000"/>
              </a:lnSpc>
            </a:pPr>
            <a:r>
              <a:rPr lang="zh-CN" altLang="en-US" sz="2000" b="1" dirty="0">
                <a:latin typeface="微软雅黑" panose="020B0503020204020204" pitchFamily="34" charset="-122"/>
                <a:ea typeface="微软雅黑" panose="020B0503020204020204" pitchFamily="34" charset="-122"/>
              </a:rPr>
              <a:t>任用</a:t>
            </a:r>
          </a:p>
        </p:txBody>
      </p:sp>
      <p:sp>
        <p:nvSpPr>
          <p:cNvPr id="5136" name="MH_SubTitle_2"/>
          <p:cNvSpPr>
            <a:spLocks noChangeArrowheads="1"/>
          </p:cNvSpPr>
          <p:nvPr>
            <p:custDataLst>
              <p:tags r:id="rId15"/>
            </p:custDataLst>
          </p:nvPr>
        </p:nvSpPr>
        <p:spPr bwMode="auto">
          <a:xfrm>
            <a:off x="7680325" y="4222750"/>
            <a:ext cx="647700"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lvl="0" eaLnBrk="1" hangingPunct="1">
              <a:lnSpc>
                <a:spcPct val="110000"/>
              </a:lnSpc>
            </a:pPr>
            <a:r>
              <a:rPr lang="zh-CN" altLang="en-US" sz="2000" b="1" dirty="0">
                <a:latin typeface="微软雅黑" panose="020B0503020204020204" pitchFamily="34" charset="-122"/>
                <a:ea typeface="微软雅黑" panose="020B0503020204020204" pitchFamily="34" charset="-122"/>
              </a:rPr>
              <a:t>选拔</a:t>
            </a:r>
          </a:p>
        </p:txBody>
      </p:sp>
      <p:sp>
        <p:nvSpPr>
          <p:cNvPr id="224285" name="MH_SubTitle_3"/>
          <p:cNvSpPr/>
          <p:nvPr>
            <p:custDataLst>
              <p:tags r:id="rId16"/>
            </p:custDataLst>
          </p:nvPr>
        </p:nvSpPr>
        <p:spPr>
          <a:xfrm rot="16200000">
            <a:off x="8310563" y="5249863"/>
            <a:ext cx="765175" cy="584200"/>
          </a:xfrm>
          <a:prstGeom prst="rect">
            <a:avLst/>
          </a:prstGeom>
          <a:noFill/>
          <a:ln w="9525">
            <a:noFill/>
          </a:ln>
        </p:spPr>
        <p:txBody>
          <a:bodyPr anchor="ctr"/>
          <a:lstStyle/>
          <a:p>
            <a:pPr lvl="0" eaLnBrk="1" hangingPunct="1">
              <a:lnSpc>
                <a:spcPct val="110000"/>
              </a:lnSpc>
            </a:pPr>
            <a:r>
              <a:rPr lang="en-US" altLang="zh-CN" sz="1600" b="0">
                <a:solidFill>
                  <a:srgbClr val="7F7F7F"/>
                </a:solidFill>
                <a:latin typeface="幼圆" pitchFamily="49" charset="-122"/>
                <a:ea typeface="幼圆" pitchFamily="49" charset="-122"/>
              </a:rPr>
              <a:t> </a:t>
            </a:r>
          </a:p>
        </p:txBody>
      </p:sp>
      <p:sp>
        <p:nvSpPr>
          <p:cNvPr id="24" name="MH_Title_1"/>
          <p:cNvSpPr/>
          <p:nvPr>
            <p:custDataLst>
              <p:tags r:id="rId17"/>
            </p:custDataLst>
          </p:nvPr>
        </p:nvSpPr>
        <p:spPr>
          <a:xfrm>
            <a:off x="7392988" y="4941888"/>
            <a:ext cx="838200" cy="876300"/>
          </a:xfrm>
          <a:prstGeom prst="rect">
            <a:avLst/>
          </a:prstGeom>
        </p:spPr>
        <p:txBody>
          <a:bodyPr anchor="ctr"/>
          <a:lstStyle/>
          <a:p>
            <a:pPr lvl="0" algn="ctr" eaLnBrk="1" hangingPunct="1">
              <a:lnSpc>
                <a:spcPct val="120000"/>
              </a:lnSpc>
            </a:pPr>
            <a:r>
              <a:rPr lang="zh-CN" altLang="en-US" sz="2000" b="1" dirty="0">
                <a:latin typeface="微软雅黑" panose="020B0503020204020204" pitchFamily="34" charset="-122"/>
                <a:ea typeface="微软雅黑" panose="020B0503020204020204" pitchFamily="34" charset="-122"/>
              </a:rPr>
              <a:t>人才</a:t>
            </a:r>
            <a:endParaRPr lang="zh-CN" altLang="en-US" sz="2000" b="0" dirty="0">
              <a:solidFill>
                <a:srgbClr val="7F7F7F"/>
              </a:solidFill>
              <a:latin typeface="微软雅黑" panose="020B0503020204020204" pitchFamily="34" charset="-122"/>
              <a:ea typeface="微软雅黑" panose="020B0503020204020204" pitchFamily="34" charset="-122"/>
            </a:endParaRPr>
          </a:p>
        </p:txBody>
      </p:sp>
      <p:sp>
        <p:nvSpPr>
          <p:cNvPr id="2" name="MH_SubTitle_4"/>
          <p:cNvSpPr>
            <a:spLocks noChangeArrowheads="1"/>
          </p:cNvSpPr>
          <p:nvPr>
            <p:custDataLst>
              <p:tags r:id="rId18"/>
            </p:custDataLst>
          </p:nvPr>
        </p:nvSpPr>
        <p:spPr bwMode="auto">
          <a:xfrm>
            <a:off x="8401050" y="5375275"/>
            <a:ext cx="647700"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lvl="0" eaLnBrk="1" hangingPunct="1">
              <a:lnSpc>
                <a:spcPct val="110000"/>
              </a:lnSpc>
            </a:pPr>
            <a:r>
              <a:rPr lang="zh-CN" altLang="en-US" sz="2000" b="1" dirty="0">
                <a:latin typeface="微软雅黑" panose="020B0503020204020204" pitchFamily="34" charset="-122"/>
                <a:ea typeface="微软雅黑" panose="020B0503020204020204" pitchFamily="34" charset="-122"/>
              </a:rPr>
              <a:t>吸引</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custDataLst>
              <p:tags r:id="rId2"/>
            </p:custDataLst>
          </p:nvPr>
        </p:nvSpPr>
        <p:spPr>
          <a:xfrm>
            <a:off x="3132138" y="2276475"/>
            <a:ext cx="4895850" cy="2736850"/>
          </a:xfrm>
          <a:prstGeom prst="roundRect">
            <a:avLst>
              <a:gd name="adj" fmla="val 4043"/>
            </a:avLst>
          </a:prstGeom>
          <a:solidFill>
            <a:srgbClr val="ED7D31">
              <a:lumMod val="60000"/>
              <a:lumOff val="40000"/>
            </a:srgbClr>
          </a:solidFill>
          <a:ln w="38100" cap="flat" cmpd="sng" algn="ctr">
            <a:solidFill>
              <a:srgbClr val="ED7D31">
                <a:lumMod val="20000"/>
                <a:lumOff val="80000"/>
              </a:srgbClr>
            </a:solidFill>
            <a:prstDash val="solid"/>
            <a:miter lim="800000"/>
          </a:ln>
          <a:effectLst/>
        </p:spPr>
        <p:txBody>
          <a:bodyPr rtlCol="0" anchor="ctr"/>
          <a:lstStyle/>
          <a:p>
            <a:pPr lvl="0">
              <a:lnSpc>
                <a:spcPct val="150000"/>
              </a:lnSpc>
            </a:pPr>
            <a:r>
              <a:rPr lang="zh-CN" altLang="en-US" b="1" dirty="0"/>
              <a:t>住院医师培训制度需要持续改进，共同执行制度，形成共识，共同促进住院医师培训质量的提高，为莆医不断注入优秀人才，为毕业后医学教育共同努力</a:t>
            </a:r>
          </a:p>
        </p:txBody>
      </p:sp>
      <p:cxnSp>
        <p:nvCxnSpPr>
          <p:cNvPr id="13" name="直接连接符 12"/>
          <p:cNvCxnSpPr/>
          <p:nvPr>
            <p:custDataLst>
              <p:tags r:id="rId3"/>
            </p:custDataLst>
          </p:nvPr>
        </p:nvCxnSpPr>
        <p:spPr>
          <a:xfrm>
            <a:off x="2987675" y="1844810"/>
            <a:ext cx="0" cy="3121573"/>
          </a:xfrm>
          <a:prstGeom prst="line">
            <a:avLst/>
          </a:prstGeom>
          <a:noFill/>
          <a:ln w="34925" cap="flat" cmpd="sng" algn="ctr">
            <a:gradFill>
              <a:gsLst>
                <a:gs pos="0">
                  <a:sysClr val="window" lastClr="FFFFFF">
                    <a:alpha val="0"/>
                  </a:sysClr>
                </a:gs>
                <a:gs pos="100000">
                  <a:srgbClr val="5B9BD5">
                    <a:lumMod val="5000"/>
                    <a:lumOff val="95000"/>
                    <a:alpha val="0"/>
                  </a:srgbClr>
                </a:gs>
                <a:gs pos="67000">
                  <a:srgbClr val="ED7D31"/>
                </a:gs>
                <a:gs pos="50000">
                  <a:srgbClr val="ED7D31"/>
                </a:gs>
              </a:gsLst>
              <a:lin ang="5400000" scaled="0"/>
            </a:gradFill>
            <a:prstDash val="solid"/>
            <a:miter lim="800000"/>
          </a:ln>
          <a:effectLst/>
        </p:spPr>
      </p:cxnSp>
      <p:sp>
        <p:nvSpPr>
          <p:cNvPr id="297989" name="文本框 13"/>
          <p:cNvSpPr txBox="1"/>
          <p:nvPr>
            <p:custDataLst>
              <p:tags r:id="rId4"/>
            </p:custDataLst>
          </p:nvPr>
        </p:nvSpPr>
        <p:spPr>
          <a:xfrm>
            <a:off x="2243138" y="2778125"/>
            <a:ext cx="574675" cy="1385888"/>
          </a:xfrm>
          <a:prstGeom prst="rect">
            <a:avLst/>
          </a:prstGeom>
          <a:noFill/>
          <a:ln w="9525">
            <a:noFill/>
          </a:ln>
        </p:spPr>
        <p:txBody>
          <a:bodyPr/>
          <a:lstStyle/>
          <a:p>
            <a:pPr lvl="0" eaLnBrk="1" hangingPunct="1"/>
            <a:r>
              <a:rPr lang="zh-CN" altLang="en-US" sz="2800" b="0" dirty="0">
                <a:solidFill>
                  <a:srgbClr val="C55A11"/>
                </a:solidFill>
                <a:latin typeface="微软雅黑" panose="020B0503020204020204" pitchFamily="34" charset="-122"/>
                <a:ea typeface="微软雅黑" panose="020B0503020204020204" pitchFamily="34" charset="-122"/>
              </a:rPr>
              <a:t>持续改进</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矩形 2"/>
          <p:cNvSpPr/>
          <p:nvPr/>
        </p:nvSpPr>
        <p:spPr>
          <a:xfrm>
            <a:off x="0" y="2609850"/>
            <a:ext cx="9144000" cy="1143000"/>
          </a:xfrm>
          <a:prstGeom prst="rect">
            <a:avLst/>
          </a:prstGeom>
          <a:solidFill>
            <a:srgbClr val="92D050"/>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endParaRPr lang="zh-CN" altLang="en-US" sz="2700" dirty="0">
              <a:solidFill>
                <a:srgbClr val="FFFFFF"/>
              </a:solidFill>
              <a:latin typeface="Arial Narrow" panose="020B0606020202030204" pitchFamily="34" charset="0"/>
              <a:ea typeface="微软雅黑" panose="020B0503020204020204" pitchFamily="34" charset="-122"/>
            </a:endParaRPr>
          </a:p>
        </p:txBody>
      </p:sp>
      <p:sp>
        <p:nvSpPr>
          <p:cNvPr id="193539" name="文本框 1"/>
          <p:cNvSpPr txBox="1"/>
          <p:nvPr/>
        </p:nvSpPr>
        <p:spPr>
          <a:xfrm>
            <a:off x="2555875" y="2205038"/>
            <a:ext cx="2679700" cy="19510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None/>
            </a:pPr>
            <a:r>
              <a:rPr lang="en-US" altLang="zh-CN" sz="12200">
                <a:solidFill>
                  <a:srgbClr val="FFFFFF"/>
                </a:solidFill>
                <a:latin typeface="Modern No. 20" pitchFamily="18" charset="0"/>
                <a:ea typeface="方正中倩_GBK"/>
              </a:rPr>
              <a:t>End</a:t>
            </a:r>
            <a:endParaRPr lang="zh-CN" altLang="en-US" sz="12200" dirty="0">
              <a:solidFill>
                <a:srgbClr val="FFFFFF"/>
              </a:solidFill>
              <a:latin typeface="Modern No. 20" pitchFamily="18" charset="0"/>
              <a:ea typeface="方正中倩_GBK"/>
            </a:endParaRPr>
          </a:p>
        </p:txBody>
      </p:sp>
      <p:sp>
        <p:nvSpPr>
          <p:cNvPr id="193540" name="椭圆形标注 3"/>
          <p:cNvSpPr/>
          <p:nvPr/>
        </p:nvSpPr>
        <p:spPr>
          <a:xfrm rot="437392">
            <a:off x="5021263" y="1444625"/>
            <a:ext cx="1757362" cy="1604963"/>
          </a:xfrm>
          <a:prstGeom prst="wedgeEllipseCallout">
            <a:avLst>
              <a:gd name="adj1" fmla="val -40199"/>
              <a:gd name="adj2" fmla="val 53991"/>
            </a:avLst>
          </a:prstGeom>
          <a:solidFill>
            <a:srgbClr val="FFC000"/>
          </a:solidFill>
          <a:ln w="28575" cap="flat" cmpd="sng">
            <a:solidFill>
              <a:srgbClr val="FFFFFF"/>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endParaRPr lang="zh-CN" altLang="en-US" sz="2700" dirty="0">
              <a:solidFill>
                <a:srgbClr val="FFFFFF"/>
              </a:solidFill>
              <a:latin typeface="Arial Narrow" panose="020B0606020202030204" pitchFamily="34" charset="0"/>
              <a:ea typeface="微软雅黑" panose="020B0503020204020204" pitchFamily="34" charset="-122"/>
            </a:endParaRPr>
          </a:p>
        </p:txBody>
      </p:sp>
      <p:sp>
        <p:nvSpPr>
          <p:cNvPr id="193541" name="文本框 4"/>
          <p:cNvSpPr txBox="1"/>
          <p:nvPr/>
        </p:nvSpPr>
        <p:spPr>
          <a:xfrm>
            <a:off x="5121275" y="2025650"/>
            <a:ext cx="1565275" cy="7080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lnSpc>
                <a:spcPct val="50000"/>
              </a:lnSpc>
              <a:spcBef>
                <a:spcPct val="0"/>
              </a:spcBef>
              <a:buNone/>
            </a:pPr>
            <a:r>
              <a:rPr lang="en-US" altLang="zh-CN" sz="5100">
                <a:solidFill>
                  <a:srgbClr val="FFFFFF"/>
                </a:solidFill>
                <a:latin typeface="Modern No. 20" pitchFamily="18" charset="0"/>
                <a:ea typeface="方正中倩_GBK"/>
              </a:rPr>
              <a:t>Thank</a:t>
            </a:r>
          </a:p>
          <a:p>
            <a:pPr marL="0" lvl="0" indent="0" algn="ctr">
              <a:lnSpc>
                <a:spcPct val="50000"/>
              </a:lnSpc>
              <a:spcBef>
                <a:spcPct val="0"/>
              </a:spcBef>
              <a:buNone/>
            </a:pPr>
            <a:r>
              <a:rPr lang="en-US" altLang="zh-CN" sz="5100">
                <a:solidFill>
                  <a:srgbClr val="FFFFFF"/>
                </a:solidFill>
                <a:latin typeface="Modern No. 20" pitchFamily="18" charset="0"/>
                <a:ea typeface="方正中倩_GBK"/>
              </a:rPr>
              <a:t>you</a:t>
            </a:r>
            <a:endParaRPr lang="zh-CN" altLang="en-US" sz="5100" dirty="0">
              <a:solidFill>
                <a:srgbClr val="FFFFFF"/>
              </a:solidFill>
              <a:latin typeface="Modern No. 20" pitchFamily="18" charset="0"/>
              <a:ea typeface="方正中倩_GBK"/>
            </a:endParaRPr>
          </a:p>
        </p:txBody>
      </p:sp>
      <p:sp>
        <p:nvSpPr>
          <p:cNvPr id="193548" name="矩形 193547"/>
          <p:cNvSpPr/>
          <p:nvPr/>
        </p:nvSpPr>
        <p:spPr>
          <a:xfrm>
            <a:off x="3419475" y="4056063"/>
            <a:ext cx="3868738" cy="701675"/>
          </a:xfrm>
          <a:prstGeom prst="rect">
            <a:avLst/>
          </a:prstGeom>
          <a:noFill/>
          <a:ln w="9525">
            <a:noFill/>
          </a:ln>
        </p:spPr>
        <p:txBody>
          <a:bodyPr wrap="none" anchor="t">
            <a:spAutoFit/>
          </a:bodyPr>
          <a:lstStyle/>
          <a:p>
            <a:pPr lvl="0"/>
            <a:r>
              <a:rPr lang="zh-CN" altLang="en-US" sz="4000" b="0" dirty="0">
                <a:solidFill>
                  <a:srgbClr val="037721"/>
                </a:solidFill>
                <a:effectLst>
                  <a:outerShdw blurRad="38100" dist="38100" dir="2700000">
                    <a:srgbClr val="C0C0C0"/>
                  </a:outerShdw>
                </a:effectLst>
                <a:latin typeface="Calibri" panose="020F0502020204030204" pitchFamily="34" charset="0"/>
                <a:ea typeface="宋体" panose="02010600030101010101" pitchFamily="2" charset="-122"/>
              </a:rPr>
              <a:t>请各位批评指正</a:t>
            </a:r>
            <a:r>
              <a:rPr lang="en-US" altLang="zh-CN" sz="4000" b="0">
                <a:solidFill>
                  <a:srgbClr val="037721"/>
                </a:solidFill>
                <a:effectLst>
                  <a:outerShdw blurRad="38100" dist="38100" dir="2700000">
                    <a:srgbClr val="C0C0C0"/>
                  </a:outerShdw>
                </a:effectLst>
                <a:latin typeface="Calibri" panose="020F0502020204030204" pitchFamily="34" charset="0"/>
                <a:ea typeface="宋体" panose="02010600030101010101" pitchFamily="2" charset="-122"/>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标题 229377"/>
          <p:cNvSpPr>
            <a:spLocks noGrp="1"/>
          </p:cNvSpPr>
          <p:nvPr>
            <p:ph type="title"/>
          </p:nvPr>
        </p:nvSpPr>
        <p:spPr>
          <a:xfrm>
            <a:off x="457200" y="274638"/>
            <a:ext cx="8229600" cy="1143000"/>
          </a:xfrm>
          <a:prstGeom prst="rect">
            <a:avLst/>
          </a:prstGeom>
          <a:noFill/>
          <a:ln w="9525">
            <a:noFill/>
          </a:ln>
        </p:spPr>
        <p:txBody>
          <a:bodyPr/>
          <a:lstStyle/>
          <a:p>
            <a:pPr lvl="0"/>
            <a:r>
              <a:rPr lang="zh-CN" altLang="en-US" sz="3600" b="1" dirty="0">
                <a:solidFill>
                  <a:schemeClr val="bg1"/>
                </a:solidFill>
                <a:latin typeface="微软雅黑" panose="020B0503020204020204" pitchFamily="34" charset="-122"/>
                <a:ea typeface="微软雅黑" panose="020B0503020204020204" pitchFamily="34" charset="-122"/>
              </a:rPr>
              <a:t>培训概况</a:t>
            </a:r>
          </a:p>
        </p:txBody>
      </p:sp>
      <p:sp>
        <p:nvSpPr>
          <p:cNvPr id="229379" name="文本占位符 229378"/>
          <p:cNvSpPr>
            <a:spLocks noGrp="1"/>
          </p:cNvSpPr>
          <p:nvPr>
            <p:ph type="body" idx="1"/>
          </p:nvPr>
        </p:nvSpPr>
        <p:spPr>
          <a:xfrm>
            <a:off x="250825" y="1600200"/>
            <a:ext cx="8893175" cy="4525963"/>
          </a:xfrm>
          <a:prstGeom prst="rect">
            <a:avLst/>
          </a:prstGeom>
          <a:noFill/>
          <a:ln w="9525">
            <a:noFill/>
          </a:ln>
        </p:spPr>
        <p:txBody>
          <a:bodyPr/>
          <a:lstStyle/>
          <a:p>
            <a:pPr lvl="0"/>
            <a:r>
              <a:rPr lang="zh-CN" altLang="en-US" sz="2400" b="1" dirty="0">
                <a:solidFill>
                  <a:srgbClr val="006699"/>
                </a:solidFill>
              </a:rPr>
              <a:t>福建省 </a:t>
            </a:r>
            <a:r>
              <a:rPr lang="en-US" altLang="zh-CN" sz="2400" b="1">
                <a:solidFill>
                  <a:srgbClr val="006699"/>
                </a:solidFill>
              </a:rPr>
              <a:t>1992 </a:t>
            </a:r>
            <a:r>
              <a:rPr lang="zh-CN" altLang="en-US" sz="2400" b="1" dirty="0">
                <a:solidFill>
                  <a:srgbClr val="006699"/>
                </a:solidFill>
              </a:rPr>
              <a:t>年开展试点工作， </a:t>
            </a:r>
            <a:r>
              <a:rPr lang="en-US" altLang="zh-CN" sz="2400" b="1">
                <a:solidFill>
                  <a:srgbClr val="006699"/>
                </a:solidFill>
              </a:rPr>
              <a:t>2010 </a:t>
            </a:r>
            <a:r>
              <a:rPr lang="zh-CN" altLang="en-US" sz="2400" b="1" dirty="0">
                <a:solidFill>
                  <a:srgbClr val="006699"/>
                </a:solidFill>
              </a:rPr>
              <a:t>年，全面展开住院医师规范化培训工作， 目前在内科、 外科、 妇产科、 儿科、 急诊科等 </a:t>
            </a:r>
            <a:r>
              <a:rPr lang="en-US" altLang="zh-CN" sz="2400" b="1">
                <a:solidFill>
                  <a:srgbClr val="006699"/>
                </a:solidFill>
              </a:rPr>
              <a:t>17 </a:t>
            </a:r>
            <a:r>
              <a:rPr lang="zh-CN" altLang="en-US" sz="2400" b="1" dirty="0">
                <a:solidFill>
                  <a:srgbClr val="006699"/>
                </a:solidFill>
              </a:rPr>
              <a:t>个普通专科设置培训基地。 </a:t>
            </a:r>
          </a:p>
          <a:p>
            <a:pPr lvl="0"/>
            <a:r>
              <a:rPr lang="zh-CN" altLang="en-US" sz="2400" b="1" dirty="0">
                <a:solidFill>
                  <a:srgbClr val="006699"/>
                </a:solidFill>
              </a:rPr>
              <a:t>我院于</a:t>
            </a:r>
            <a:r>
              <a:rPr lang="en-US" altLang="zh-CN" sz="2400" b="1">
                <a:solidFill>
                  <a:srgbClr val="006699"/>
                </a:solidFill>
              </a:rPr>
              <a:t>2010 </a:t>
            </a:r>
            <a:r>
              <a:rPr lang="zh-CN" altLang="en-US" sz="2400" b="1" dirty="0">
                <a:solidFill>
                  <a:srgbClr val="006699"/>
                </a:solidFill>
              </a:rPr>
              <a:t>年组织申报， </a:t>
            </a:r>
            <a:r>
              <a:rPr lang="en-US" altLang="zh-CN" sz="2400" b="1">
                <a:solidFill>
                  <a:srgbClr val="006699"/>
                </a:solidFill>
              </a:rPr>
              <a:t>2011 </a:t>
            </a:r>
            <a:r>
              <a:rPr lang="zh-CN" altLang="en-US" sz="2400" b="1" dirty="0">
                <a:solidFill>
                  <a:srgbClr val="006699"/>
                </a:solidFill>
              </a:rPr>
              <a:t>年通过了内科、 外科、 妇科、 儿科、 神经内科和耳鼻喉、影像科、麻醉科、全科医学科 </a:t>
            </a:r>
            <a:r>
              <a:rPr lang="en-US" altLang="zh-CN" sz="2400" b="1">
                <a:solidFill>
                  <a:srgbClr val="006699"/>
                </a:solidFill>
              </a:rPr>
              <a:t>9 </a:t>
            </a:r>
            <a:r>
              <a:rPr lang="zh-CN" altLang="en-US" sz="2400" b="1" dirty="0">
                <a:solidFill>
                  <a:srgbClr val="006699"/>
                </a:solidFill>
              </a:rPr>
              <a:t>个培训基地， 同年 </a:t>
            </a:r>
            <a:r>
              <a:rPr lang="en-US" altLang="zh-CN" sz="2400" b="1">
                <a:solidFill>
                  <a:srgbClr val="006699"/>
                </a:solidFill>
              </a:rPr>
              <a:t>9 </a:t>
            </a:r>
            <a:r>
              <a:rPr lang="zh-CN" altLang="en-US" sz="2400" b="1" dirty="0">
                <a:solidFill>
                  <a:srgbClr val="006699"/>
                </a:solidFill>
              </a:rPr>
              <a:t>月首批招收 </a:t>
            </a:r>
            <a:r>
              <a:rPr lang="en-US" altLang="zh-CN" sz="2400" b="1">
                <a:solidFill>
                  <a:srgbClr val="006699"/>
                </a:solidFill>
              </a:rPr>
              <a:t>5</a:t>
            </a:r>
            <a:r>
              <a:rPr lang="zh-CN" altLang="en-US" sz="2400" b="1" dirty="0">
                <a:solidFill>
                  <a:srgbClr val="006699"/>
                </a:solidFill>
              </a:rPr>
              <a:t>名住院医师， 正式开展住院医师规范化培训工作。</a:t>
            </a:r>
          </a:p>
          <a:p>
            <a:pPr lvl="0"/>
            <a:r>
              <a:rPr lang="zh-CN" altLang="en-US" sz="2400" b="1" dirty="0">
                <a:solidFill>
                  <a:srgbClr val="006699"/>
                </a:solidFill>
              </a:rPr>
              <a:t>目前着手筹备急诊科、骨科、检验医学科、神经外科、胸心外科、泌尿外科、超声科、核医学科住院医师规范化培训基地。</a:t>
            </a:r>
          </a:p>
          <a:p>
            <a:pPr lvl="0"/>
            <a:endParaRPr lang="zh-CN" altLang="en-US" sz="2400" b="1" dirty="0">
              <a:solidFill>
                <a:srgbClr val="00669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标题 230401"/>
          <p:cNvSpPr>
            <a:spLocks noGrp="1"/>
          </p:cNvSpPr>
          <p:nvPr>
            <p:ph type="title"/>
          </p:nvPr>
        </p:nvSpPr>
        <p:spPr>
          <a:xfrm>
            <a:off x="457200" y="274638"/>
            <a:ext cx="8229600" cy="1143000"/>
          </a:xfrm>
          <a:prstGeom prst="rect">
            <a:avLst/>
          </a:prstGeom>
          <a:noFill/>
          <a:ln w="9525">
            <a:noFill/>
          </a:ln>
        </p:spPr>
        <p:txBody>
          <a:bodyPr/>
          <a:lstStyle/>
          <a:p>
            <a:pPr lvl="0"/>
            <a:r>
              <a:rPr lang="zh-CN" altLang="en-US" sz="3600" b="1" dirty="0">
                <a:solidFill>
                  <a:schemeClr val="bg1"/>
                </a:solidFill>
                <a:latin typeface="微软雅黑" panose="020B0503020204020204" pitchFamily="34" charset="-122"/>
                <a:ea typeface="微软雅黑" panose="020B0503020204020204" pitchFamily="34" charset="-122"/>
              </a:rPr>
              <a:t>培训概况</a:t>
            </a:r>
          </a:p>
        </p:txBody>
      </p:sp>
      <p:sp>
        <p:nvSpPr>
          <p:cNvPr id="230403" name="文本占位符 230402"/>
          <p:cNvSpPr>
            <a:spLocks noGrp="1"/>
          </p:cNvSpPr>
          <p:nvPr>
            <p:ph type="body" idx="1"/>
          </p:nvPr>
        </p:nvSpPr>
        <p:spPr>
          <a:xfrm>
            <a:off x="457200" y="1600200"/>
            <a:ext cx="8229600" cy="4525963"/>
          </a:xfrm>
          <a:prstGeom prst="rect">
            <a:avLst/>
          </a:prstGeom>
          <a:noFill/>
          <a:ln w="9525">
            <a:noFill/>
          </a:ln>
        </p:spPr>
        <p:txBody>
          <a:bodyPr/>
          <a:lstStyle/>
          <a:p>
            <a:pPr lvl="0"/>
            <a:endParaRPr lang="zh-CN" altLang="en-US" sz="2800" b="1" dirty="0">
              <a:solidFill>
                <a:srgbClr val="006699"/>
              </a:solidFill>
            </a:endParaRPr>
          </a:p>
          <a:p>
            <a:pPr lvl="0">
              <a:buNone/>
            </a:pPr>
            <a:endParaRPr lang="zh-CN" altLang="en-US" sz="2800" b="1" dirty="0">
              <a:solidFill>
                <a:srgbClr val="006699"/>
              </a:solidFill>
            </a:endParaRPr>
          </a:p>
          <a:p>
            <a:pPr lvl="0"/>
            <a:r>
              <a:rPr lang="zh-CN" altLang="en-US" sz="3600" b="1" dirty="0">
                <a:solidFill>
                  <a:srgbClr val="006699"/>
                </a:solidFill>
              </a:rPr>
              <a:t>住院医师培训</a:t>
            </a:r>
            <a:r>
              <a:rPr lang="en-US" altLang="zh-CN" sz="3600" b="1">
                <a:solidFill>
                  <a:srgbClr val="006699"/>
                </a:solidFill>
              </a:rPr>
              <a:t>2015</a:t>
            </a:r>
            <a:r>
              <a:rPr lang="zh-CN" altLang="en-US" sz="3600" b="1" dirty="0">
                <a:solidFill>
                  <a:srgbClr val="006699"/>
                </a:solidFill>
              </a:rPr>
              <a:t>年实际参加培训人数</a:t>
            </a:r>
            <a:r>
              <a:rPr lang="en-US" altLang="zh-CN" sz="3600" b="1">
                <a:solidFill>
                  <a:srgbClr val="006699"/>
                </a:solidFill>
              </a:rPr>
              <a:t>50</a:t>
            </a:r>
            <a:r>
              <a:rPr lang="zh-CN" altLang="en-US" sz="3600" b="1" dirty="0">
                <a:solidFill>
                  <a:srgbClr val="006699"/>
                </a:solidFill>
              </a:rPr>
              <a:t>人，目前在培人员</a:t>
            </a:r>
            <a:r>
              <a:rPr lang="en-US" altLang="zh-CN" sz="3600" b="1">
                <a:solidFill>
                  <a:srgbClr val="006699"/>
                </a:solidFill>
              </a:rPr>
              <a:t>120</a:t>
            </a:r>
            <a:r>
              <a:rPr lang="zh-CN" altLang="en-US" sz="3600" b="1" dirty="0">
                <a:solidFill>
                  <a:srgbClr val="006699"/>
                </a:solidFill>
              </a:rPr>
              <a:t>人，</a:t>
            </a:r>
            <a:r>
              <a:rPr lang="en-US" altLang="zh-CN" sz="3600" b="1">
                <a:solidFill>
                  <a:srgbClr val="006699"/>
                </a:solidFill>
              </a:rPr>
              <a:t>2015</a:t>
            </a:r>
            <a:r>
              <a:rPr lang="zh-CN" altLang="en-US" sz="3600" b="1" dirty="0">
                <a:solidFill>
                  <a:srgbClr val="006699"/>
                </a:solidFill>
              </a:rPr>
              <a:t>年</a:t>
            </a:r>
            <a:r>
              <a:rPr lang="en-US" altLang="zh-CN" sz="3600" b="1">
                <a:solidFill>
                  <a:srgbClr val="006699"/>
                </a:solidFill>
              </a:rPr>
              <a:t>37</a:t>
            </a:r>
            <a:r>
              <a:rPr lang="zh-CN" altLang="en-US" sz="3600" b="1" dirty="0">
                <a:solidFill>
                  <a:srgbClr val="006699"/>
                </a:solidFill>
              </a:rPr>
              <a:t>人参加考试规培结业考试，</a:t>
            </a:r>
            <a:r>
              <a:rPr lang="en-US" altLang="zh-CN" sz="3600" b="1">
                <a:solidFill>
                  <a:srgbClr val="006699"/>
                </a:solidFill>
              </a:rPr>
              <a:t>31</a:t>
            </a:r>
            <a:r>
              <a:rPr lang="zh-CN" altLang="en-US" sz="3600" b="1" dirty="0">
                <a:solidFill>
                  <a:srgbClr val="006699"/>
                </a:solidFill>
              </a:rPr>
              <a:t>人通过，通过率</a:t>
            </a:r>
            <a:r>
              <a:rPr lang="en-US" altLang="zh-CN" sz="3600" b="1">
                <a:solidFill>
                  <a:srgbClr val="006699"/>
                </a:solidFill>
              </a:rPr>
              <a:t>83.78%</a:t>
            </a:r>
            <a:r>
              <a:rPr lang="zh-CN" altLang="en-US" sz="3600" b="1" dirty="0">
                <a:solidFill>
                  <a:srgbClr val="006699"/>
                </a:solidFill>
              </a:rPr>
              <a:t>。</a:t>
            </a:r>
          </a:p>
          <a:p>
            <a:pPr lvl="0"/>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标题 231425"/>
          <p:cNvSpPr>
            <a:spLocks noGrp="1"/>
          </p:cNvSpPr>
          <p:nvPr>
            <p:ph type="title"/>
          </p:nvPr>
        </p:nvSpPr>
        <p:spPr>
          <a:xfrm>
            <a:off x="457200" y="274638"/>
            <a:ext cx="8229600" cy="1143000"/>
          </a:xfrm>
          <a:prstGeom prst="rect">
            <a:avLst/>
          </a:prstGeom>
          <a:noFill/>
          <a:ln w="9525">
            <a:noFill/>
          </a:ln>
        </p:spPr>
        <p:txBody>
          <a:bodyPr/>
          <a:lstStyle/>
          <a:p>
            <a:pPr lvl="0"/>
            <a:r>
              <a:rPr lang="zh-CN" altLang="en-US" sz="2800" b="1" dirty="0">
                <a:solidFill>
                  <a:srgbClr val="0F6FC6"/>
                </a:solidFill>
                <a:ea typeface="微软雅黑" panose="020B0503020204020204" pitchFamily="34" charset="-122"/>
              </a:rPr>
              <a:t>基地建设</a:t>
            </a:r>
          </a:p>
        </p:txBody>
      </p:sp>
      <p:sp>
        <p:nvSpPr>
          <p:cNvPr id="231428" name="TextBox 1"/>
          <p:cNvSpPr txBox="1"/>
          <p:nvPr/>
        </p:nvSpPr>
        <p:spPr>
          <a:xfrm>
            <a:off x="468313" y="404813"/>
            <a:ext cx="590550" cy="579437"/>
          </a:xfrm>
          <a:prstGeom prst="rect">
            <a:avLst/>
          </a:prstGeom>
          <a:noFill/>
          <a:ln w="9525">
            <a:noFill/>
          </a:ln>
        </p:spPr>
        <p:txBody>
          <a:bodyPr>
            <a:spAutoFit/>
          </a:bodyPr>
          <a:lstStyle/>
          <a:p>
            <a:pPr lvl="0" eaLnBrk="1" hangingPunct="1"/>
            <a:r>
              <a:rPr lang="zh-CN" altLang="en-US" sz="3200" b="1" dirty="0">
                <a:solidFill>
                  <a:schemeClr val="bg1"/>
                </a:solidFill>
                <a:latin typeface="微软雅黑" panose="020B0503020204020204" pitchFamily="34" charset="-122"/>
                <a:ea typeface="微软雅黑" panose="020B0503020204020204" pitchFamily="34" charset="-122"/>
              </a:rPr>
              <a:t>一</a:t>
            </a:r>
          </a:p>
        </p:txBody>
      </p:sp>
      <p:grpSp>
        <p:nvGrpSpPr>
          <p:cNvPr id="231430" name="组合 231429"/>
          <p:cNvGrpSpPr>
            <a:grpSpLocks noChangeAspect="1"/>
          </p:cNvGrpSpPr>
          <p:nvPr/>
        </p:nvGrpSpPr>
        <p:grpSpPr>
          <a:xfrm>
            <a:off x="457200" y="1600200"/>
            <a:ext cx="8229600" cy="4525963"/>
            <a:chOff x="469" y="795"/>
            <a:chExt cx="4778" cy="2675"/>
          </a:xfrm>
        </p:grpSpPr>
        <p:sp>
          <p:nvSpPr>
            <p:cNvPr id="231431" name="矩形 231430"/>
            <p:cNvSpPr>
              <a:spLocks noGrp="1" noChangeAspect="1" noTextEdit="1"/>
            </p:cNvSpPr>
            <p:nvPr/>
          </p:nvSpPr>
          <p:spPr>
            <a:xfrm>
              <a:off x="469" y="795"/>
              <a:ext cx="4778" cy="2675"/>
            </a:xfrm>
            <a:prstGeom prst="rect">
              <a:avLst/>
            </a:prstGeom>
            <a:noFill/>
            <a:ln w="9525">
              <a:noFill/>
            </a:ln>
          </p:spPr>
          <p:txBody>
            <a:bodyPr/>
            <a:lstStyle/>
            <a:p>
              <a:endParaRPr lang="zh-CN" altLang="en-US"/>
            </a:p>
          </p:txBody>
        </p:sp>
        <p:sp>
          <p:nvSpPr>
            <p:cNvPr id="231432" name="_s231432"/>
            <p:cNvSpPr/>
            <p:nvPr/>
          </p:nvSpPr>
          <p:spPr>
            <a:xfrm flipH="1" flipV="1">
              <a:off x="2385" y="1658"/>
              <a:ext cx="237" cy="237"/>
            </a:xfrm>
            <a:prstGeom prst="line">
              <a:avLst/>
            </a:prstGeom>
            <a:ln w="28575" cap="flat" cmpd="sng">
              <a:solidFill>
                <a:schemeClr val="tx1"/>
              </a:solidFill>
              <a:prstDash val="solid"/>
              <a:headEnd type="none" w="med" len="med"/>
              <a:tailEnd type="none" w="med" len="med"/>
            </a:ln>
          </p:spPr>
        </p:sp>
        <p:sp>
          <p:nvSpPr>
            <p:cNvPr id="231433" name="_s231433"/>
            <p:cNvSpPr/>
            <p:nvPr/>
          </p:nvSpPr>
          <p:spPr>
            <a:xfrm>
              <a:off x="1816" y="1089"/>
              <a:ext cx="669" cy="669"/>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lstStyle/>
            <a:p>
              <a:pPr lvl="0" algn="ctr" eaLnBrk="1" hangingPunct="1"/>
              <a:r>
                <a:rPr lang="zh-CN" altLang="en-US" sz="1400" b="1" dirty="0">
                  <a:latin typeface="Eras Bold ITC" pitchFamily="34" charset="0"/>
                  <a:ea typeface="宋体" panose="02010600030101010101" pitchFamily="2" charset="-122"/>
                </a:rPr>
                <a:t>师资考核</a:t>
              </a:r>
              <a:endParaRPr lang="en-US" altLang="zh-CN" sz="1400" b="1">
                <a:latin typeface="Eras Bold ITC" pitchFamily="34" charset="0"/>
                <a:ea typeface="宋体" panose="02010600030101010101" pitchFamily="2" charset="-122"/>
              </a:endParaRPr>
            </a:p>
          </p:txBody>
        </p:sp>
        <p:sp>
          <p:nvSpPr>
            <p:cNvPr id="231434" name="_s231434"/>
            <p:cNvSpPr/>
            <p:nvPr/>
          </p:nvSpPr>
          <p:spPr>
            <a:xfrm flipH="1">
              <a:off x="2189" y="2131"/>
              <a:ext cx="335" cy="0"/>
            </a:xfrm>
            <a:prstGeom prst="line">
              <a:avLst/>
            </a:prstGeom>
            <a:ln w="28575" cap="flat" cmpd="sng">
              <a:solidFill>
                <a:schemeClr val="tx1"/>
              </a:solidFill>
              <a:prstDash val="solid"/>
              <a:headEnd type="none" w="med" len="med"/>
              <a:tailEnd type="none" w="med" len="med"/>
            </a:ln>
          </p:spPr>
        </p:sp>
        <p:sp>
          <p:nvSpPr>
            <p:cNvPr id="231435" name="_s231435"/>
            <p:cNvSpPr/>
            <p:nvPr/>
          </p:nvSpPr>
          <p:spPr>
            <a:xfrm>
              <a:off x="1523" y="1797"/>
              <a:ext cx="669" cy="669"/>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lstStyle/>
            <a:p>
              <a:pPr lvl="0" algn="ctr" eaLnBrk="1" hangingPunct="1"/>
              <a:r>
                <a:rPr lang="zh-CN" altLang="en-US" sz="1400" b="1" dirty="0">
                  <a:latin typeface="Eras Bold ITC" pitchFamily="34" charset="0"/>
                  <a:ea typeface="宋体" panose="02010600030101010101" pitchFamily="2" charset="-122"/>
                </a:rPr>
                <a:t>基础建设</a:t>
              </a:r>
            </a:p>
          </p:txBody>
        </p:sp>
        <p:sp>
          <p:nvSpPr>
            <p:cNvPr id="231436" name="_s231436"/>
            <p:cNvSpPr/>
            <p:nvPr/>
          </p:nvSpPr>
          <p:spPr>
            <a:xfrm flipH="1">
              <a:off x="2385" y="2367"/>
              <a:ext cx="237" cy="237"/>
            </a:xfrm>
            <a:prstGeom prst="line">
              <a:avLst/>
            </a:prstGeom>
            <a:ln w="28575" cap="flat" cmpd="sng">
              <a:solidFill>
                <a:schemeClr val="tx1"/>
              </a:solidFill>
              <a:prstDash val="solid"/>
              <a:headEnd type="none" w="med" len="med"/>
              <a:tailEnd type="none" w="med" len="med"/>
            </a:ln>
          </p:spPr>
        </p:sp>
        <p:sp>
          <p:nvSpPr>
            <p:cNvPr id="231437" name="_s231437"/>
            <p:cNvSpPr/>
            <p:nvPr/>
          </p:nvSpPr>
          <p:spPr>
            <a:xfrm>
              <a:off x="1816" y="2505"/>
              <a:ext cx="669" cy="669"/>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lstStyle/>
            <a:p>
              <a:pPr lvl="0" algn="ctr" eaLnBrk="1" hangingPunct="1"/>
              <a:r>
                <a:rPr lang="zh-CN" altLang="en-US" sz="1400" b="1" dirty="0">
                  <a:latin typeface="Arial" panose="020B0604020202020204" pitchFamily="34" charset="0"/>
                  <a:ea typeface="宋体" panose="02010600030101010101" pitchFamily="2" charset="-122"/>
                </a:rPr>
                <a:t>生活待遇</a:t>
              </a:r>
            </a:p>
          </p:txBody>
        </p:sp>
        <p:sp>
          <p:nvSpPr>
            <p:cNvPr id="231438" name="_s231438"/>
            <p:cNvSpPr/>
            <p:nvPr/>
          </p:nvSpPr>
          <p:spPr>
            <a:xfrm>
              <a:off x="2858" y="2465"/>
              <a:ext cx="0" cy="335"/>
            </a:xfrm>
            <a:prstGeom prst="line">
              <a:avLst/>
            </a:prstGeom>
            <a:ln w="28575" cap="flat" cmpd="sng">
              <a:solidFill>
                <a:schemeClr val="tx1"/>
              </a:solidFill>
              <a:prstDash val="solid"/>
              <a:headEnd type="none" w="med" len="med"/>
              <a:tailEnd type="none" w="med" len="med"/>
            </a:ln>
          </p:spPr>
        </p:sp>
        <p:sp>
          <p:nvSpPr>
            <p:cNvPr id="231439" name="_s231439"/>
            <p:cNvSpPr/>
            <p:nvPr/>
          </p:nvSpPr>
          <p:spPr>
            <a:xfrm>
              <a:off x="2524" y="2799"/>
              <a:ext cx="669" cy="669"/>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lstStyle/>
            <a:p>
              <a:pPr lvl="0" algn="ctr" eaLnBrk="1" hangingPunct="1"/>
              <a:r>
                <a:rPr lang="zh-CN" altLang="en-US" sz="1400" b="1" dirty="0">
                  <a:latin typeface="Arial" panose="020B0604020202020204" pitchFamily="34" charset="0"/>
                  <a:ea typeface="宋体" panose="02010600030101010101" pitchFamily="2" charset="-122"/>
                </a:rPr>
                <a:t>规章制度</a:t>
              </a:r>
            </a:p>
          </p:txBody>
        </p:sp>
        <p:sp>
          <p:nvSpPr>
            <p:cNvPr id="231440" name="_s231440"/>
            <p:cNvSpPr/>
            <p:nvPr/>
          </p:nvSpPr>
          <p:spPr>
            <a:xfrm>
              <a:off x="3094" y="2367"/>
              <a:ext cx="237" cy="237"/>
            </a:xfrm>
            <a:prstGeom prst="line">
              <a:avLst/>
            </a:prstGeom>
            <a:ln w="28575" cap="flat" cmpd="sng">
              <a:solidFill>
                <a:schemeClr val="tx1"/>
              </a:solidFill>
              <a:prstDash val="solid"/>
              <a:headEnd type="none" w="med" len="med"/>
              <a:tailEnd type="none" w="med" len="med"/>
            </a:ln>
          </p:spPr>
        </p:sp>
        <p:sp>
          <p:nvSpPr>
            <p:cNvPr id="231441" name="_s231441"/>
            <p:cNvSpPr/>
            <p:nvPr/>
          </p:nvSpPr>
          <p:spPr>
            <a:xfrm>
              <a:off x="3233" y="2506"/>
              <a:ext cx="669" cy="669"/>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lstStyle/>
            <a:p>
              <a:pPr lvl="0" algn="ctr" eaLnBrk="1" hangingPunct="1"/>
              <a:r>
                <a:rPr lang="zh-CN" altLang="en-US" sz="1400" b="1" dirty="0">
                  <a:latin typeface="Arial" panose="020B0604020202020204" pitchFamily="34" charset="0"/>
                  <a:ea typeface="宋体" panose="02010600030101010101" pitchFamily="2" charset="-122"/>
                </a:rPr>
                <a:t>培训对象考核</a:t>
              </a:r>
            </a:p>
          </p:txBody>
        </p:sp>
        <p:sp>
          <p:nvSpPr>
            <p:cNvPr id="231442" name="_s231442"/>
            <p:cNvSpPr/>
            <p:nvPr/>
          </p:nvSpPr>
          <p:spPr>
            <a:xfrm>
              <a:off x="3192" y="2131"/>
              <a:ext cx="335" cy="0"/>
            </a:xfrm>
            <a:prstGeom prst="line">
              <a:avLst/>
            </a:prstGeom>
            <a:ln w="28575" cap="flat" cmpd="sng">
              <a:solidFill>
                <a:schemeClr val="tx1"/>
              </a:solidFill>
              <a:prstDash val="solid"/>
              <a:headEnd type="none" w="med" len="med"/>
              <a:tailEnd type="none" w="med" len="med"/>
            </a:ln>
          </p:spPr>
        </p:sp>
        <p:sp>
          <p:nvSpPr>
            <p:cNvPr id="231443" name="_s231443"/>
            <p:cNvSpPr/>
            <p:nvPr/>
          </p:nvSpPr>
          <p:spPr>
            <a:xfrm>
              <a:off x="3527" y="1797"/>
              <a:ext cx="669" cy="669"/>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lstStyle/>
            <a:p>
              <a:pPr lvl="0" algn="ctr" eaLnBrk="1" hangingPunct="1"/>
              <a:r>
                <a:rPr lang="zh-CN" altLang="en-US" sz="1400" b="1" dirty="0">
                  <a:latin typeface="Arial" panose="020B0604020202020204" pitchFamily="34" charset="0"/>
                  <a:ea typeface="宋体" panose="02010600030101010101" pitchFamily="2" charset="-122"/>
                </a:rPr>
                <a:t>培训目标</a:t>
              </a:r>
            </a:p>
          </p:txBody>
        </p:sp>
        <p:sp>
          <p:nvSpPr>
            <p:cNvPr id="231444" name="_s231444"/>
            <p:cNvSpPr/>
            <p:nvPr/>
          </p:nvSpPr>
          <p:spPr>
            <a:xfrm flipV="1">
              <a:off x="3094" y="1658"/>
              <a:ext cx="237" cy="237"/>
            </a:xfrm>
            <a:prstGeom prst="line">
              <a:avLst/>
            </a:prstGeom>
            <a:ln w="28575" cap="flat" cmpd="sng">
              <a:solidFill>
                <a:schemeClr val="tx1"/>
              </a:solidFill>
              <a:prstDash val="solid"/>
              <a:headEnd type="none" w="med" len="med"/>
              <a:tailEnd type="none" w="med" len="med"/>
            </a:ln>
          </p:spPr>
        </p:sp>
        <p:sp>
          <p:nvSpPr>
            <p:cNvPr id="231445" name="_s231445"/>
            <p:cNvSpPr/>
            <p:nvPr/>
          </p:nvSpPr>
          <p:spPr>
            <a:xfrm>
              <a:off x="3233" y="1088"/>
              <a:ext cx="669" cy="669"/>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lstStyle/>
            <a:p>
              <a:pPr lvl="0" algn="ctr" eaLnBrk="1" hangingPunct="1"/>
              <a:r>
                <a:rPr lang="zh-CN" altLang="en-US" sz="1400" b="1" dirty="0">
                  <a:latin typeface="Arial" panose="020B0604020202020204" pitchFamily="34" charset="0"/>
                  <a:ea typeface="宋体" panose="02010600030101010101" pitchFamily="2" charset="-122"/>
                </a:rPr>
                <a:t>培训对象</a:t>
              </a:r>
            </a:p>
          </p:txBody>
        </p:sp>
        <p:sp>
          <p:nvSpPr>
            <p:cNvPr id="231446" name="_s231446"/>
            <p:cNvSpPr/>
            <p:nvPr/>
          </p:nvSpPr>
          <p:spPr>
            <a:xfrm flipV="1">
              <a:off x="2858" y="1463"/>
              <a:ext cx="0" cy="335"/>
            </a:xfrm>
            <a:prstGeom prst="line">
              <a:avLst/>
            </a:prstGeom>
            <a:ln w="28575" cap="flat" cmpd="sng">
              <a:solidFill>
                <a:schemeClr val="tx1"/>
              </a:solidFill>
              <a:prstDash val="solid"/>
              <a:headEnd type="none" w="med" len="med"/>
              <a:tailEnd type="none" w="med" len="med"/>
            </a:ln>
          </p:spPr>
        </p:sp>
        <p:sp>
          <p:nvSpPr>
            <p:cNvPr id="231447" name="_s231447"/>
            <p:cNvSpPr/>
            <p:nvPr/>
          </p:nvSpPr>
          <p:spPr>
            <a:xfrm>
              <a:off x="2524" y="795"/>
              <a:ext cx="669" cy="669"/>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lstStyle/>
            <a:p>
              <a:pPr lvl="0" algn="ctr" eaLnBrk="1" hangingPunct="1"/>
              <a:r>
                <a:rPr lang="zh-CN" altLang="en-US" sz="1400" b="1" dirty="0">
                  <a:latin typeface="Eras Bold ITC" pitchFamily="34" charset="0"/>
                  <a:ea typeface="宋体" panose="02010600030101010101" pitchFamily="2" charset="-122"/>
                </a:rPr>
                <a:t>组织管理</a:t>
              </a:r>
            </a:p>
          </p:txBody>
        </p:sp>
        <p:sp>
          <p:nvSpPr>
            <p:cNvPr id="231448" name="_s231448"/>
            <p:cNvSpPr/>
            <p:nvPr/>
          </p:nvSpPr>
          <p:spPr>
            <a:xfrm>
              <a:off x="2524" y="1798"/>
              <a:ext cx="669" cy="669"/>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lstStyle/>
            <a:p>
              <a:pPr lvl="0" algn="ctr" eaLnBrk="1" hangingPunct="1"/>
              <a:r>
                <a:rPr lang="zh-CN" altLang="en-US" sz="1600" b="1" dirty="0">
                  <a:solidFill>
                    <a:srgbClr val="FF0000"/>
                  </a:solidFill>
                  <a:latin typeface="Arial" panose="020B0604020202020204" pitchFamily="34" charset="0"/>
                  <a:ea typeface="宋体" panose="02010600030101010101" pitchFamily="2" charset="-122"/>
                </a:rPr>
                <a:t>基地建设</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05" name="直接连接符 4"/>
          <p:cNvCxnSpPr/>
          <p:nvPr/>
        </p:nvCxnSpPr>
        <p:spPr>
          <a:xfrm>
            <a:off x="1403350" y="1268413"/>
            <a:ext cx="0" cy="4608512"/>
          </a:xfrm>
          <a:prstGeom prst="line">
            <a:avLst/>
          </a:prstGeom>
          <a:ln w="19050" cap="flat" cmpd="sng">
            <a:solidFill>
              <a:srgbClr val="0000FF"/>
            </a:solidFill>
            <a:prstDash val="solid"/>
            <a:miter/>
            <a:headEnd type="none" w="med" len="med"/>
            <a:tailEnd type="none" w="med" len="med"/>
          </a:ln>
        </p:spPr>
      </p:cxnSp>
      <p:sp>
        <p:nvSpPr>
          <p:cNvPr id="51208" name="文本框 10"/>
          <p:cNvSpPr txBox="1"/>
          <p:nvPr/>
        </p:nvSpPr>
        <p:spPr>
          <a:xfrm>
            <a:off x="1692275" y="3716338"/>
            <a:ext cx="6264275" cy="701675"/>
          </a:xfrm>
          <a:prstGeom prst="rect">
            <a:avLst/>
          </a:prstGeom>
          <a:noFill/>
          <a:ln w="9525">
            <a:noFill/>
          </a:ln>
        </p:spPr>
        <p:txBody>
          <a:bodyPr>
            <a:spAutoFit/>
          </a:bodyPr>
          <a:lstStyle/>
          <a:p>
            <a:pPr lvl="0" eaLnBrk="1" hangingPunct="1">
              <a:lnSpc>
                <a:spcPct val="90000"/>
              </a:lnSpc>
              <a:spcBef>
                <a:spcPct val="20000"/>
              </a:spcBef>
            </a:pPr>
            <a:r>
              <a:rPr lang="zh-CN" altLang="en-US" sz="2000" b="1" dirty="0">
                <a:latin typeface="Calibri" panose="020F0502020204030204" pitchFamily="34" charset="0"/>
                <a:ea typeface="楷体" panose="02010609060101010101" pitchFamily="49" charset="-122"/>
              </a:rPr>
              <a:t>科教科专员管理住院医师，全员动员参与基地评审</a:t>
            </a:r>
          </a:p>
          <a:p>
            <a:pPr lvl="0" eaLnBrk="1" hangingPunct="1">
              <a:lnSpc>
                <a:spcPct val="90000"/>
              </a:lnSpc>
              <a:spcBef>
                <a:spcPct val="20000"/>
              </a:spcBef>
              <a:buChar char="•"/>
            </a:pPr>
            <a:endParaRPr lang="zh-CN" altLang="en-US" sz="2000" b="1" dirty="0">
              <a:latin typeface="Calibri" panose="020F0502020204030204" pitchFamily="34" charset="0"/>
              <a:ea typeface="楷体" panose="02010609060101010101" pitchFamily="49" charset="-122"/>
            </a:endParaRPr>
          </a:p>
        </p:txBody>
      </p:sp>
      <p:sp>
        <p:nvSpPr>
          <p:cNvPr id="51209" name="椭圆 16"/>
          <p:cNvSpPr/>
          <p:nvPr/>
        </p:nvSpPr>
        <p:spPr>
          <a:xfrm>
            <a:off x="1258888" y="2781300"/>
            <a:ext cx="217487" cy="217488"/>
          </a:xfrm>
          <a:prstGeom prst="ellipse">
            <a:avLst/>
          </a:prstGeom>
          <a:solidFill>
            <a:schemeClr val="accent1"/>
          </a:solidFill>
          <a:ln w="12700">
            <a:noFill/>
          </a:ln>
        </p:spPr>
        <p:txBody>
          <a:bodyPr anchor="ctr"/>
          <a:lstStyle/>
          <a:p>
            <a:pPr lvl="0" algn="ctr" eaLnBrk="1" hangingPunct="1"/>
            <a:endParaRPr lang="zh-HK" altLang="en-US" sz="1800" b="0" dirty="0">
              <a:solidFill>
                <a:srgbClr val="FFFFFF"/>
              </a:solidFill>
              <a:latin typeface="Calibri" panose="020F0502020204030204" pitchFamily="34" charset="0"/>
              <a:ea typeface="PMingLiU" panose="02020500000000000000" pitchFamily="18" charset="-120"/>
            </a:endParaRPr>
          </a:p>
        </p:txBody>
      </p:sp>
      <p:sp>
        <p:nvSpPr>
          <p:cNvPr id="51211" name="文本框 18"/>
          <p:cNvSpPr txBox="1"/>
          <p:nvPr/>
        </p:nvSpPr>
        <p:spPr>
          <a:xfrm>
            <a:off x="1763713" y="2708275"/>
            <a:ext cx="4968875" cy="701675"/>
          </a:xfrm>
          <a:prstGeom prst="rect">
            <a:avLst/>
          </a:prstGeom>
          <a:noFill/>
          <a:ln w="9525">
            <a:noFill/>
          </a:ln>
        </p:spPr>
        <p:txBody>
          <a:bodyPr>
            <a:spAutoFit/>
          </a:bodyPr>
          <a:lstStyle/>
          <a:p>
            <a:pPr lvl="0" eaLnBrk="1" hangingPunct="1">
              <a:lnSpc>
                <a:spcPct val="90000"/>
              </a:lnSpc>
              <a:spcBef>
                <a:spcPct val="20000"/>
              </a:spcBef>
            </a:pPr>
            <a:r>
              <a:rPr lang="zh-CN" altLang="en-US" sz="2000" b="1" dirty="0">
                <a:latin typeface="Calibri" panose="020F0502020204030204" pitchFamily="34" charset="0"/>
                <a:ea typeface="楷体" panose="02010609060101010101" pitchFamily="49" charset="-122"/>
              </a:rPr>
              <a:t>医院住院医规范化培训专家小组</a:t>
            </a:r>
          </a:p>
          <a:p>
            <a:pPr lvl="0" eaLnBrk="1" hangingPunct="1">
              <a:lnSpc>
                <a:spcPct val="90000"/>
              </a:lnSpc>
              <a:spcBef>
                <a:spcPct val="20000"/>
              </a:spcBef>
              <a:buChar char="•"/>
            </a:pPr>
            <a:endParaRPr lang="zh-CN" altLang="en-US" sz="2000" b="1" dirty="0">
              <a:latin typeface="Calibri" panose="020F0502020204030204" pitchFamily="34" charset="0"/>
              <a:ea typeface="楷体" panose="02010609060101010101" pitchFamily="49" charset="-122"/>
            </a:endParaRPr>
          </a:p>
        </p:txBody>
      </p:sp>
      <p:sp>
        <p:nvSpPr>
          <p:cNvPr id="51214" name="文本框 22"/>
          <p:cNvSpPr txBox="1"/>
          <p:nvPr/>
        </p:nvSpPr>
        <p:spPr>
          <a:xfrm>
            <a:off x="1692275" y="1484313"/>
            <a:ext cx="6911975" cy="701675"/>
          </a:xfrm>
          <a:prstGeom prst="rect">
            <a:avLst/>
          </a:prstGeom>
          <a:noFill/>
          <a:ln w="9525">
            <a:noFill/>
          </a:ln>
        </p:spPr>
        <p:txBody>
          <a:bodyPr>
            <a:spAutoFit/>
          </a:bodyPr>
          <a:lstStyle/>
          <a:p>
            <a:pPr lvl="0" eaLnBrk="1" hangingPunct="1">
              <a:lnSpc>
                <a:spcPct val="90000"/>
              </a:lnSpc>
              <a:spcBef>
                <a:spcPct val="20000"/>
              </a:spcBef>
            </a:pPr>
            <a:r>
              <a:rPr lang="zh-CN" altLang="en-US" sz="2000" b="1" dirty="0">
                <a:latin typeface="Calibri" panose="020F0502020204030204" pitchFamily="34" charset="0"/>
                <a:ea typeface="楷体" panose="02010609060101010101" pitchFamily="49" charset="-122"/>
              </a:rPr>
              <a:t>调整院毕业后医学教育委员会成员（莆院附医教</a:t>
            </a:r>
            <a:r>
              <a:rPr lang="en-US" altLang="zh-CN" sz="2000" b="1">
                <a:latin typeface="Calibri" panose="020F0502020204030204" pitchFamily="34" charset="0"/>
                <a:ea typeface="楷体" panose="02010609060101010101" pitchFamily="49" charset="-122"/>
              </a:rPr>
              <a:t>[2016]2</a:t>
            </a:r>
            <a:r>
              <a:rPr lang="zh-CN" altLang="en-US" sz="2000" b="1" dirty="0">
                <a:latin typeface="Calibri" panose="020F0502020204030204" pitchFamily="34" charset="0"/>
                <a:ea typeface="楷体" panose="02010609060101010101" pitchFamily="49" charset="-122"/>
              </a:rPr>
              <a:t>号）</a:t>
            </a:r>
          </a:p>
          <a:p>
            <a:pPr lvl="0" eaLnBrk="1" hangingPunct="1">
              <a:lnSpc>
                <a:spcPct val="90000"/>
              </a:lnSpc>
              <a:spcBef>
                <a:spcPct val="20000"/>
              </a:spcBef>
              <a:buChar char="•"/>
            </a:pPr>
            <a:endParaRPr lang="zh-HK" altLang="en-US" sz="2000" b="1" dirty="0">
              <a:latin typeface="Calibri" panose="020F0502020204030204" pitchFamily="34" charset="0"/>
              <a:ea typeface="楷体" panose="02010609060101010101" pitchFamily="49" charset="-122"/>
            </a:endParaRPr>
          </a:p>
        </p:txBody>
      </p:sp>
      <p:sp>
        <p:nvSpPr>
          <p:cNvPr id="51215" name="矩形 51214"/>
          <p:cNvSpPr/>
          <p:nvPr/>
        </p:nvSpPr>
        <p:spPr>
          <a:xfrm>
            <a:off x="323850" y="476250"/>
            <a:ext cx="704850" cy="579438"/>
          </a:xfrm>
          <a:prstGeom prst="rect">
            <a:avLst/>
          </a:prstGeom>
          <a:noFill/>
          <a:ln w="9525">
            <a:noFill/>
          </a:ln>
        </p:spPr>
        <p:txBody>
          <a:bodyPr wrap="none" anchor="t">
            <a:spAutoFit/>
          </a:bodyPr>
          <a:lstStyle/>
          <a:p>
            <a:pPr lvl="0"/>
            <a:r>
              <a:rPr lang="en-US" altLang="zh-CN" sz="3200" b="1">
                <a:solidFill>
                  <a:schemeClr val="bg1"/>
                </a:solidFill>
                <a:latin typeface="Calibri" panose="020F0502020204030204" pitchFamily="34" charset="0"/>
                <a:ea typeface="宋体" panose="02010600030101010101" pitchFamily="2" charset="-122"/>
              </a:rPr>
              <a:t>1.1</a:t>
            </a:r>
            <a:endParaRPr lang="zh-CN" altLang="en-US" sz="3200" b="1" dirty="0">
              <a:solidFill>
                <a:schemeClr val="bg1"/>
              </a:solidFill>
              <a:latin typeface="Calibri" panose="020F0502020204030204" pitchFamily="34" charset="0"/>
              <a:ea typeface="宋体" panose="02010600030101010101" pitchFamily="2" charset="-122"/>
            </a:endParaRPr>
          </a:p>
        </p:txBody>
      </p:sp>
      <p:sp>
        <p:nvSpPr>
          <p:cNvPr id="51216" name="文本框 51215"/>
          <p:cNvSpPr txBox="1"/>
          <p:nvPr/>
        </p:nvSpPr>
        <p:spPr>
          <a:xfrm>
            <a:off x="1692275" y="476250"/>
            <a:ext cx="6335713" cy="519113"/>
          </a:xfrm>
          <a:prstGeom prst="rect">
            <a:avLst/>
          </a:prstGeom>
          <a:noFill/>
          <a:ln w="9525">
            <a:noFill/>
          </a:ln>
        </p:spPr>
        <p:txBody>
          <a:bodyPr>
            <a:spAutoFit/>
          </a:bodyPr>
          <a:lstStyle/>
          <a:p>
            <a:pPr lvl="0">
              <a:spcBef>
                <a:spcPct val="50000"/>
              </a:spcBef>
            </a:pPr>
            <a:r>
              <a:rPr lang="zh-CN" altLang="en-US" sz="2800" b="1" dirty="0">
                <a:solidFill>
                  <a:srgbClr val="0F6FC6"/>
                </a:solidFill>
                <a:latin typeface="Calibri" panose="020F0502020204030204" pitchFamily="34" charset="0"/>
                <a:ea typeface="微软雅黑" panose="020B0503020204020204" pitchFamily="34" charset="-122"/>
              </a:rPr>
              <a:t>组织管理</a:t>
            </a:r>
            <a:r>
              <a:rPr lang="en-US" altLang="zh-CN" sz="2800" b="1">
                <a:solidFill>
                  <a:srgbClr val="0F6FC6"/>
                </a:solidFill>
                <a:latin typeface="Calibri" panose="020F0502020204030204" pitchFamily="34" charset="0"/>
                <a:ea typeface="微软雅黑" panose="020B0503020204020204" pitchFamily="34" charset="-122"/>
              </a:rPr>
              <a:t>-</a:t>
            </a:r>
            <a:r>
              <a:rPr lang="zh-CN" altLang="en-US" sz="2800" b="1" dirty="0">
                <a:solidFill>
                  <a:srgbClr val="0F6FC6"/>
                </a:solidFill>
                <a:latin typeface="Calibri" panose="020F0502020204030204" pitchFamily="34" charset="0"/>
                <a:ea typeface="微软雅黑" panose="020B0503020204020204" pitchFamily="34" charset="-122"/>
              </a:rPr>
              <a:t>保证培训工作持续开展</a:t>
            </a:r>
          </a:p>
        </p:txBody>
      </p:sp>
      <p:sp>
        <p:nvSpPr>
          <p:cNvPr id="51236" name="椭圆 2"/>
          <p:cNvSpPr/>
          <p:nvPr/>
        </p:nvSpPr>
        <p:spPr>
          <a:xfrm>
            <a:off x="179388" y="3213100"/>
            <a:ext cx="936625" cy="1152525"/>
          </a:xfrm>
          <a:prstGeom prst="ellipse">
            <a:avLst/>
          </a:prstGeom>
          <a:solidFill>
            <a:schemeClr val="accent1"/>
          </a:solidFill>
          <a:ln w="12700">
            <a:noFill/>
          </a:ln>
        </p:spPr>
        <p:txBody>
          <a:bodyPr anchor="ctr"/>
          <a:lstStyle/>
          <a:p>
            <a:pPr lvl="0" algn="ctr" eaLnBrk="1" hangingPunct="1"/>
            <a:endParaRPr lang="zh-HK" altLang="en-US" sz="1800" b="0" dirty="0">
              <a:solidFill>
                <a:srgbClr val="FFFFFF"/>
              </a:solidFill>
              <a:latin typeface="Calibri" panose="020F0502020204030204" pitchFamily="34" charset="0"/>
              <a:ea typeface="PMingLiU" panose="02020500000000000000" pitchFamily="18" charset="-120"/>
            </a:endParaRPr>
          </a:p>
        </p:txBody>
      </p:sp>
      <p:sp>
        <p:nvSpPr>
          <p:cNvPr id="51237" name="任意多边形 3"/>
          <p:cNvSpPr/>
          <p:nvPr/>
        </p:nvSpPr>
        <p:spPr>
          <a:xfrm>
            <a:off x="323850" y="3429000"/>
            <a:ext cx="719138" cy="647700"/>
          </a:xfrm>
          <a:custGeom>
            <a:avLst/>
            <a:gdLst/>
            <a:ahLst/>
            <a:cxnLst>
              <a:cxn ang="0">
                <a:pos x="340187" y="867542"/>
              </a:cxn>
              <a:cxn ang="0">
                <a:pos x="372930" y="883885"/>
              </a:cxn>
              <a:cxn ang="0">
                <a:pos x="436940" y="957229"/>
              </a:cxn>
              <a:cxn ang="0">
                <a:pos x="475345" y="925340"/>
              </a:cxn>
              <a:cxn ang="0">
                <a:pos x="525568" y="923214"/>
              </a:cxn>
              <a:cxn ang="0">
                <a:pos x="553141" y="942347"/>
              </a:cxn>
              <a:cxn ang="0">
                <a:pos x="530492" y="1018880"/>
              </a:cxn>
              <a:cxn ang="0">
                <a:pos x="527537" y="1018880"/>
              </a:cxn>
              <a:cxn ang="0">
                <a:pos x="479284" y="1024195"/>
              </a:cxn>
              <a:cxn ang="0">
                <a:pos x="459589" y="1041202"/>
              </a:cxn>
              <a:cxn ang="0">
                <a:pos x="402473" y="1035887"/>
              </a:cxn>
              <a:cxn ang="0">
                <a:pos x="352251" y="978488"/>
              </a:cxn>
              <a:cxn ang="0">
                <a:pos x="327632" y="1028446"/>
              </a:cxn>
              <a:cxn ang="0">
                <a:pos x="286272" y="1050768"/>
              </a:cxn>
              <a:cxn ang="0">
                <a:pos x="259683" y="995495"/>
              </a:cxn>
              <a:cxn ang="0">
                <a:pos x="311876" y="887074"/>
              </a:cxn>
              <a:cxn ang="0">
                <a:pos x="340187" y="867542"/>
              </a:cxn>
              <a:cxn ang="0">
                <a:pos x="274255" y="687365"/>
              </a:cxn>
              <a:cxn ang="0">
                <a:pos x="442866" y="687365"/>
              </a:cxn>
              <a:cxn ang="0">
                <a:pos x="664723" y="687365"/>
              </a:cxn>
              <a:cxn ang="0">
                <a:pos x="684444" y="687365"/>
              </a:cxn>
              <a:cxn ang="0">
                <a:pos x="632184" y="772299"/>
              </a:cxn>
              <a:cxn ang="0">
                <a:pos x="621338" y="776545"/>
              </a:cxn>
              <a:cxn ang="0">
                <a:pos x="270311" y="777607"/>
              </a:cxn>
              <a:cxn ang="0">
                <a:pos x="256506" y="760620"/>
              </a:cxn>
              <a:cxn ang="0">
                <a:pos x="255520" y="706475"/>
              </a:cxn>
              <a:cxn ang="0">
                <a:pos x="274255" y="687365"/>
              </a:cxn>
              <a:cxn ang="0">
                <a:pos x="278054" y="504636"/>
              </a:cxn>
              <a:cxn ang="0">
                <a:pos x="509846" y="504636"/>
              </a:cxn>
              <a:cxn ang="0">
                <a:pos x="745584" y="504636"/>
              </a:cxn>
              <a:cxn ang="0">
                <a:pos x="765311" y="524845"/>
              </a:cxn>
              <a:cxn ang="0">
                <a:pos x="765311" y="556753"/>
              </a:cxn>
              <a:cxn ang="0">
                <a:pos x="730789" y="593980"/>
              </a:cxn>
              <a:cxn ang="0">
                <a:pos x="279040" y="593980"/>
              </a:cxn>
              <a:cxn ang="0">
                <a:pos x="256354" y="569517"/>
              </a:cxn>
              <a:cxn ang="0">
                <a:pos x="256354" y="528036"/>
              </a:cxn>
              <a:cxn ang="0">
                <a:pos x="278054" y="504636"/>
              </a:cxn>
              <a:cxn ang="0">
                <a:pos x="942895" y="453454"/>
              </a:cxn>
              <a:cxn ang="0">
                <a:pos x="1077938" y="574646"/>
              </a:cxn>
              <a:cxn ang="0">
                <a:pos x="1021752" y="644809"/>
              </a:cxn>
              <a:cxn ang="0">
                <a:pos x="722095" y="974365"/>
              </a:cxn>
              <a:cxn ang="0">
                <a:pos x="635352" y="1042403"/>
              </a:cxn>
              <a:cxn ang="0">
                <a:pos x="601838" y="1048781"/>
              </a:cxn>
              <a:cxn ang="0">
                <a:pos x="600852" y="1012636"/>
              </a:cxn>
              <a:cxn ang="0">
                <a:pos x="659995" y="882940"/>
              </a:cxn>
              <a:cxn ang="0">
                <a:pos x="938952" y="460896"/>
              </a:cxn>
              <a:cxn ang="0">
                <a:pos x="942895" y="453454"/>
              </a:cxn>
              <a:cxn ang="0">
                <a:pos x="1337162" y="323013"/>
              </a:cxn>
              <a:cxn ang="0">
                <a:pos x="1361803" y="358055"/>
              </a:cxn>
              <a:cxn ang="0">
                <a:pos x="1353918" y="373984"/>
              </a:cxn>
              <a:cxn ang="0">
                <a:pos x="1194244" y="594859"/>
              </a:cxn>
              <a:cxn ang="0">
                <a:pos x="1134120" y="664944"/>
              </a:cxn>
              <a:cxn ang="0">
                <a:pos x="1101594" y="682996"/>
              </a:cxn>
              <a:cxn ang="0">
                <a:pos x="1080895" y="677687"/>
              </a:cxn>
              <a:cxn ang="0">
                <a:pos x="1080895" y="652201"/>
              </a:cxn>
              <a:cxn ang="0">
                <a:pos x="1121306" y="596983"/>
              </a:cxn>
              <a:cxn ang="0">
                <a:pos x="1284923" y="375046"/>
              </a:cxn>
              <a:cxn ang="0">
                <a:pos x="1310550" y="334694"/>
              </a:cxn>
              <a:cxn ang="0">
                <a:pos x="1337162" y="323013"/>
              </a:cxn>
              <a:cxn ang="0">
                <a:pos x="525824" y="229421"/>
              </a:cxn>
              <a:cxn ang="0">
                <a:pos x="750528" y="229421"/>
              </a:cxn>
              <a:cxn ang="0">
                <a:pos x="765311" y="245375"/>
              </a:cxn>
              <a:cxn ang="0">
                <a:pos x="765311" y="301747"/>
              </a:cxn>
              <a:cxn ang="0">
                <a:pos x="748557" y="318765"/>
              </a:cxn>
              <a:cxn ang="0">
                <a:pos x="638176" y="318765"/>
              </a:cxn>
              <a:cxn ang="0">
                <a:pos x="528781" y="318765"/>
              </a:cxn>
              <a:cxn ang="0">
                <a:pos x="511041" y="299620"/>
              </a:cxn>
              <a:cxn ang="0">
                <a:pos x="511041" y="246439"/>
              </a:cxn>
              <a:cxn ang="0">
                <a:pos x="525824" y="229421"/>
              </a:cxn>
              <a:cxn ang="0">
                <a:pos x="1243182" y="137949"/>
              </a:cxn>
              <a:cxn ang="0">
                <a:pos x="1281140" y="158257"/>
              </a:cxn>
              <a:cxn ang="0">
                <a:pos x="1306773" y="240018"/>
              </a:cxn>
              <a:cxn ang="0">
                <a:pos x="1285083" y="289925"/>
              </a:cxn>
              <a:cxn ang="0">
                <a:pos x="1114521" y="532023"/>
              </a:cxn>
              <a:cxn ang="0">
                <a:pos x="977480" y="410974"/>
              </a:cxn>
              <a:cxn ang="0">
                <a:pos x="996212" y="385490"/>
              </a:cxn>
              <a:cxn ang="0">
                <a:pos x="1157901" y="187988"/>
              </a:cxn>
              <a:cxn ang="0">
                <a:pos x="1205225" y="148700"/>
              </a:cxn>
              <a:cxn ang="0">
                <a:pos x="1243182" y="137949"/>
              </a:cxn>
              <a:cxn ang="0">
                <a:pos x="326420" y="0"/>
              </a:cxn>
              <a:cxn ang="0">
                <a:pos x="889519" y="0"/>
              </a:cxn>
              <a:cxn ang="0">
                <a:pos x="1021665" y="137059"/>
              </a:cxn>
              <a:cxn ang="0">
                <a:pos x="1020679" y="218870"/>
              </a:cxn>
              <a:cxn ang="0">
                <a:pos x="1013776" y="237995"/>
              </a:cxn>
              <a:cxn ang="0">
                <a:pos x="928966" y="348492"/>
              </a:cxn>
              <a:cxn ang="0">
                <a:pos x="908256" y="380366"/>
              </a:cxn>
              <a:cxn ang="0">
                <a:pos x="895436" y="395241"/>
              </a:cxn>
              <a:cxn ang="0">
                <a:pos x="895436" y="314493"/>
              </a:cxn>
              <a:cxn ang="0">
                <a:pos x="895436" y="161496"/>
              </a:cxn>
              <a:cxn ang="0">
                <a:pos x="870782" y="135997"/>
              </a:cxn>
              <a:cxn ang="0">
                <a:pos x="399396" y="135997"/>
              </a:cxn>
              <a:cxn ang="0">
                <a:pos x="381645" y="135997"/>
              </a:cxn>
              <a:cxn ang="0">
                <a:pos x="381645" y="159371"/>
              </a:cxn>
              <a:cxn ang="0">
                <a:pos x="381645" y="314493"/>
              </a:cxn>
              <a:cxn ang="0">
                <a:pos x="290918" y="410116"/>
              </a:cxn>
              <a:cxn ang="0">
                <a:pos x="142994" y="410116"/>
              </a:cxn>
              <a:cxn ang="0">
                <a:pos x="126229" y="410116"/>
              </a:cxn>
              <a:cxn ang="0">
                <a:pos x="126229" y="429240"/>
              </a:cxn>
              <a:cxn ang="0">
                <a:pos x="126229" y="1117724"/>
              </a:cxn>
              <a:cxn ang="0">
                <a:pos x="150883" y="1145348"/>
              </a:cxn>
              <a:cxn ang="0">
                <a:pos x="869796" y="1145348"/>
              </a:cxn>
              <a:cxn ang="0">
                <a:pos x="895436" y="1117724"/>
              </a:cxn>
              <a:cxn ang="0">
                <a:pos x="895436" y="923291"/>
              </a:cxn>
              <a:cxn ang="0">
                <a:pos x="901353" y="904166"/>
              </a:cxn>
              <a:cxn ang="0">
                <a:pos x="1013776" y="774545"/>
              </a:cxn>
              <a:cxn ang="0">
                <a:pos x="1020679" y="769232"/>
              </a:cxn>
              <a:cxn ang="0">
                <a:pos x="1021665" y="784107"/>
              </a:cxn>
              <a:cxn ang="0">
                <a:pos x="1021665" y="1135786"/>
              </a:cxn>
              <a:cxn ang="0">
                <a:pos x="886561" y="1281345"/>
              </a:cxn>
              <a:cxn ang="0">
                <a:pos x="131160" y="1281345"/>
              </a:cxn>
              <a:cxn ang="0">
                <a:pos x="0" y="1140036"/>
              </a:cxn>
              <a:cxn ang="0">
                <a:pos x="0" y="335742"/>
              </a:cxn>
              <a:cxn ang="0">
                <a:pos x="18737" y="283681"/>
              </a:cxn>
              <a:cxn ang="0">
                <a:pos x="261333" y="28687"/>
              </a:cxn>
              <a:cxn ang="0">
                <a:pos x="326420" y="0"/>
              </a:cxn>
            </a:cxnLst>
            <a:rect l="0" t="0" r="0" b="0"/>
            <a:pathLst>
              <a:path w="1361803" h="1281345">
                <a:moveTo>
                  <a:pt x="340187" y="867542"/>
                </a:moveTo>
                <a:cubicBezTo>
                  <a:pt x="351512" y="867144"/>
                  <a:pt x="363575" y="872724"/>
                  <a:pt x="372930" y="883885"/>
                </a:cubicBezTo>
                <a:cubicBezTo>
                  <a:pt x="394595" y="907270"/>
                  <a:pt x="415275" y="931718"/>
                  <a:pt x="436940" y="957229"/>
                </a:cubicBezTo>
                <a:cubicBezTo>
                  <a:pt x="449742" y="946599"/>
                  <a:pt x="462543" y="935970"/>
                  <a:pt x="475345" y="925340"/>
                </a:cubicBezTo>
                <a:cubicBezTo>
                  <a:pt x="492086" y="911522"/>
                  <a:pt x="506857" y="910459"/>
                  <a:pt x="525568" y="923214"/>
                </a:cubicBezTo>
                <a:cubicBezTo>
                  <a:pt x="535415" y="929592"/>
                  <a:pt x="544278" y="935970"/>
                  <a:pt x="553141" y="942347"/>
                </a:cubicBezTo>
                <a:cubicBezTo>
                  <a:pt x="545263" y="967858"/>
                  <a:pt x="538370" y="993369"/>
                  <a:pt x="530492" y="1018880"/>
                </a:cubicBezTo>
                <a:cubicBezTo>
                  <a:pt x="528522" y="1018880"/>
                  <a:pt x="528522" y="1018880"/>
                  <a:pt x="527537" y="1018880"/>
                </a:cubicBezTo>
                <a:cubicBezTo>
                  <a:pt x="509812" y="1000810"/>
                  <a:pt x="494056" y="1007187"/>
                  <a:pt x="479284" y="1024195"/>
                </a:cubicBezTo>
                <a:cubicBezTo>
                  <a:pt x="473376" y="1030572"/>
                  <a:pt x="466482" y="1035887"/>
                  <a:pt x="459589" y="1041202"/>
                </a:cubicBezTo>
                <a:cubicBezTo>
                  <a:pt x="438909" y="1058209"/>
                  <a:pt x="420199" y="1056083"/>
                  <a:pt x="402473" y="1035887"/>
                </a:cubicBezTo>
                <a:cubicBezTo>
                  <a:pt x="385732" y="1017817"/>
                  <a:pt x="369976" y="998684"/>
                  <a:pt x="352251" y="978488"/>
                </a:cubicBezTo>
                <a:cubicBezTo>
                  <a:pt x="343388" y="995495"/>
                  <a:pt x="335510" y="1012502"/>
                  <a:pt x="327632" y="1028446"/>
                </a:cubicBezTo>
                <a:cubicBezTo>
                  <a:pt x="318769" y="1046517"/>
                  <a:pt x="303013" y="1053957"/>
                  <a:pt x="286272" y="1050768"/>
                </a:cubicBezTo>
                <a:cubicBezTo>
                  <a:pt x="262638" y="1046517"/>
                  <a:pt x="248851" y="1019943"/>
                  <a:pt x="259683" y="995495"/>
                </a:cubicBezTo>
                <a:cubicBezTo>
                  <a:pt x="276424" y="959355"/>
                  <a:pt x="293165" y="922151"/>
                  <a:pt x="311876" y="887074"/>
                </a:cubicBezTo>
                <a:cubicBezTo>
                  <a:pt x="318276" y="874318"/>
                  <a:pt x="328863" y="867941"/>
                  <a:pt x="340187" y="867542"/>
                </a:cubicBezTo>
                <a:close/>
                <a:moveTo>
                  <a:pt x="274255" y="687365"/>
                </a:moveTo>
                <a:cubicBezTo>
                  <a:pt x="330459" y="687365"/>
                  <a:pt x="386662" y="687365"/>
                  <a:pt x="442866" y="687365"/>
                </a:cubicBezTo>
                <a:cubicBezTo>
                  <a:pt x="516819" y="687365"/>
                  <a:pt x="590771" y="687365"/>
                  <a:pt x="664723" y="687365"/>
                </a:cubicBezTo>
                <a:cubicBezTo>
                  <a:pt x="670640" y="687365"/>
                  <a:pt x="675570" y="687365"/>
                  <a:pt x="684444" y="687365"/>
                </a:cubicBezTo>
                <a:cubicBezTo>
                  <a:pt x="666695" y="718154"/>
                  <a:pt x="649933" y="745757"/>
                  <a:pt x="632184" y="772299"/>
                </a:cubicBezTo>
                <a:cubicBezTo>
                  <a:pt x="630212" y="775484"/>
                  <a:pt x="625282" y="776545"/>
                  <a:pt x="621338" y="776545"/>
                </a:cubicBezTo>
                <a:cubicBezTo>
                  <a:pt x="504000" y="777607"/>
                  <a:pt x="387648" y="776545"/>
                  <a:pt x="270311" y="777607"/>
                </a:cubicBezTo>
                <a:cubicBezTo>
                  <a:pt x="259464" y="777607"/>
                  <a:pt x="255520" y="772299"/>
                  <a:pt x="256506" y="760620"/>
                </a:cubicBezTo>
                <a:cubicBezTo>
                  <a:pt x="256506" y="742572"/>
                  <a:pt x="256506" y="724524"/>
                  <a:pt x="255520" y="706475"/>
                </a:cubicBezTo>
                <a:cubicBezTo>
                  <a:pt x="255520" y="691612"/>
                  <a:pt x="261436" y="687365"/>
                  <a:pt x="274255" y="687365"/>
                </a:cubicBezTo>
                <a:close/>
                <a:moveTo>
                  <a:pt x="278054" y="504636"/>
                </a:moveTo>
                <a:cubicBezTo>
                  <a:pt x="354989" y="504636"/>
                  <a:pt x="432911" y="504636"/>
                  <a:pt x="509846" y="504636"/>
                </a:cubicBezTo>
                <a:cubicBezTo>
                  <a:pt x="588754" y="504636"/>
                  <a:pt x="666676" y="504636"/>
                  <a:pt x="745584" y="504636"/>
                </a:cubicBezTo>
                <a:cubicBezTo>
                  <a:pt x="764325" y="504636"/>
                  <a:pt x="765311" y="505700"/>
                  <a:pt x="765311" y="524845"/>
                </a:cubicBezTo>
                <a:cubicBezTo>
                  <a:pt x="765311" y="535481"/>
                  <a:pt x="765311" y="546117"/>
                  <a:pt x="765311" y="556753"/>
                </a:cubicBezTo>
                <a:cubicBezTo>
                  <a:pt x="765311" y="580153"/>
                  <a:pt x="752489" y="593980"/>
                  <a:pt x="730789" y="593980"/>
                </a:cubicBezTo>
                <a:cubicBezTo>
                  <a:pt x="580863" y="593980"/>
                  <a:pt x="429952" y="593980"/>
                  <a:pt x="279040" y="593980"/>
                </a:cubicBezTo>
                <a:cubicBezTo>
                  <a:pt x="256354" y="593980"/>
                  <a:pt x="256354" y="592917"/>
                  <a:pt x="256354" y="569517"/>
                </a:cubicBezTo>
                <a:cubicBezTo>
                  <a:pt x="256354" y="555690"/>
                  <a:pt x="256354" y="541863"/>
                  <a:pt x="256354" y="528036"/>
                </a:cubicBezTo>
                <a:cubicBezTo>
                  <a:pt x="256354" y="504636"/>
                  <a:pt x="256354" y="504636"/>
                  <a:pt x="278054" y="504636"/>
                </a:cubicBezTo>
                <a:close/>
                <a:moveTo>
                  <a:pt x="942895" y="453454"/>
                </a:moveTo>
                <a:cubicBezTo>
                  <a:pt x="989224" y="494914"/>
                  <a:pt x="1033581" y="534249"/>
                  <a:pt x="1077938" y="574646"/>
                </a:cubicBezTo>
                <a:cubicBezTo>
                  <a:pt x="1059210" y="599097"/>
                  <a:pt x="1040481" y="622484"/>
                  <a:pt x="1021752" y="644809"/>
                </a:cubicBezTo>
                <a:cubicBezTo>
                  <a:pt x="928109" y="760685"/>
                  <a:pt x="831509" y="874435"/>
                  <a:pt x="722095" y="974365"/>
                </a:cubicBezTo>
                <a:cubicBezTo>
                  <a:pt x="695481" y="999879"/>
                  <a:pt x="664923" y="1021141"/>
                  <a:pt x="635352" y="1042403"/>
                </a:cubicBezTo>
                <a:cubicBezTo>
                  <a:pt x="626481" y="1048781"/>
                  <a:pt x="613666" y="1046655"/>
                  <a:pt x="601838" y="1048781"/>
                </a:cubicBezTo>
                <a:cubicBezTo>
                  <a:pt x="601838" y="1037087"/>
                  <a:pt x="596909" y="1023267"/>
                  <a:pt x="600852" y="1012636"/>
                </a:cubicBezTo>
                <a:cubicBezTo>
                  <a:pt x="619581" y="969050"/>
                  <a:pt x="637323" y="924400"/>
                  <a:pt x="659995" y="882940"/>
                </a:cubicBezTo>
                <a:cubicBezTo>
                  <a:pt x="741809" y="734108"/>
                  <a:pt x="838409" y="595907"/>
                  <a:pt x="938952" y="460896"/>
                </a:cubicBezTo>
                <a:cubicBezTo>
                  <a:pt x="939938" y="458770"/>
                  <a:pt x="940924" y="456643"/>
                  <a:pt x="942895" y="453454"/>
                </a:cubicBezTo>
                <a:close/>
                <a:moveTo>
                  <a:pt x="1337162" y="323013"/>
                </a:moveTo>
                <a:cubicBezTo>
                  <a:pt x="1348990" y="326198"/>
                  <a:pt x="1361803" y="343189"/>
                  <a:pt x="1361803" y="358055"/>
                </a:cubicBezTo>
                <a:cubicBezTo>
                  <a:pt x="1359832" y="361241"/>
                  <a:pt x="1357861" y="367612"/>
                  <a:pt x="1353918" y="373984"/>
                </a:cubicBezTo>
                <a:cubicBezTo>
                  <a:pt x="1300693" y="447255"/>
                  <a:pt x="1247469" y="521588"/>
                  <a:pt x="1194244" y="594859"/>
                </a:cubicBezTo>
                <a:cubicBezTo>
                  <a:pt x="1175517" y="619282"/>
                  <a:pt x="1154818" y="642644"/>
                  <a:pt x="1134120" y="664944"/>
                </a:cubicBezTo>
                <a:cubicBezTo>
                  <a:pt x="1125249" y="673439"/>
                  <a:pt x="1113421" y="678749"/>
                  <a:pt x="1101594" y="682996"/>
                </a:cubicBezTo>
                <a:cubicBezTo>
                  <a:pt x="1095680" y="685120"/>
                  <a:pt x="1083852" y="682996"/>
                  <a:pt x="1080895" y="677687"/>
                </a:cubicBezTo>
                <a:cubicBezTo>
                  <a:pt x="1077938" y="671315"/>
                  <a:pt x="1077938" y="658573"/>
                  <a:pt x="1080895" y="652201"/>
                </a:cubicBezTo>
                <a:cubicBezTo>
                  <a:pt x="1092723" y="633087"/>
                  <a:pt x="1107507" y="615035"/>
                  <a:pt x="1121306" y="596983"/>
                </a:cubicBezTo>
                <a:cubicBezTo>
                  <a:pt x="1175517" y="522650"/>
                  <a:pt x="1229727" y="449379"/>
                  <a:pt x="1284923" y="375046"/>
                </a:cubicBezTo>
                <a:cubicBezTo>
                  <a:pt x="1293794" y="362303"/>
                  <a:pt x="1302665" y="348498"/>
                  <a:pt x="1310550" y="334694"/>
                </a:cubicBezTo>
                <a:cubicBezTo>
                  <a:pt x="1317449" y="324075"/>
                  <a:pt x="1325334" y="318765"/>
                  <a:pt x="1337162" y="323013"/>
                </a:cubicBezTo>
                <a:close/>
                <a:moveTo>
                  <a:pt x="525824" y="229421"/>
                </a:moveTo>
                <a:cubicBezTo>
                  <a:pt x="600725" y="229421"/>
                  <a:pt x="675627" y="229421"/>
                  <a:pt x="750528" y="229421"/>
                </a:cubicBezTo>
                <a:cubicBezTo>
                  <a:pt x="761369" y="229421"/>
                  <a:pt x="765311" y="233676"/>
                  <a:pt x="765311" y="245375"/>
                </a:cubicBezTo>
                <a:cubicBezTo>
                  <a:pt x="764326" y="264521"/>
                  <a:pt x="764326" y="282602"/>
                  <a:pt x="765311" y="301747"/>
                </a:cubicBezTo>
                <a:cubicBezTo>
                  <a:pt x="765311" y="314511"/>
                  <a:pt x="760383" y="318765"/>
                  <a:pt x="748557" y="318765"/>
                </a:cubicBezTo>
                <a:cubicBezTo>
                  <a:pt x="711106" y="318765"/>
                  <a:pt x="674641" y="318765"/>
                  <a:pt x="638176" y="318765"/>
                </a:cubicBezTo>
                <a:cubicBezTo>
                  <a:pt x="601711" y="318765"/>
                  <a:pt x="565246" y="317702"/>
                  <a:pt x="528781" y="318765"/>
                </a:cubicBezTo>
                <a:cubicBezTo>
                  <a:pt x="515969" y="318765"/>
                  <a:pt x="511041" y="313447"/>
                  <a:pt x="511041" y="299620"/>
                </a:cubicBezTo>
                <a:cubicBezTo>
                  <a:pt x="512027" y="282602"/>
                  <a:pt x="512027" y="264521"/>
                  <a:pt x="511041" y="246439"/>
                </a:cubicBezTo>
                <a:cubicBezTo>
                  <a:pt x="511041" y="234739"/>
                  <a:pt x="514983" y="229421"/>
                  <a:pt x="525824" y="229421"/>
                </a:cubicBezTo>
                <a:close/>
                <a:moveTo>
                  <a:pt x="1243182" y="137949"/>
                </a:moveTo>
                <a:cubicBezTo>
                  <a:pt x="1255260" y="139675"/>
                  <a:pt x="1267337" y="146577"/>
                  <a:pt x="1281140" y="158257"/>
                </a:cubicBezTo>
                <a:cubicBezTo>
                  <a:pt x="1308745" y="183741"/>
                  <a:pt x="1317618" y="208163"/>
                  <a:pt x="1306773" y="240018"/>
                </a:cubicBezTo>
                <a:cubicBezTo>
                  <a:pt x="1300858" y="257008"/>
                  <a:pt x="1294942" y="275059"/>
                  <a:pt x="1285083" y="289925"/>
                </a:cubicBezTo>
                <a:cubicBezTo>
                  <a:pt x="1228886" y="370624"/>
                  <a:pt x="1171704" y="450262"/>
                  <a:pt x="1114521" y="532023"/>
                </a:cubicBezTo>
                <a:cubicBezTo>
                  <a:pt x="1066212" y="489550"/>
                  <a:pt x="1022832" y="450262"/>
                  <a:pt x="977480" y="410974"/>
                </a:cubicBezTo>
                <a:cubicBezTo>
                  <a:pt x="984381" y="401417"/>
                  <a:pt x="990297" y="392923"/>
                  <a:pt x="996212" y="385490"/>
                </a:cubicBezTo>
                <a:cubicBezTo>
                  <a:pt x="1050437" y="319656"/>
                  <a:pt x="1103676" y="252760"/>
                  <a:pt x="1157901" y="187988"/>
                </a:cubicBezTo>
                <a:cubicBezTo>
                  <a:pt x="1170718" y="172061"/>
                  <a:pt x="1188464" y="159319"/>
                  <a:pt x="1205225" y="148700"/>
                </a:cubicBezTo>
                <a:cubicBezTo>
                  <a:pt x="1219027" y="139675"/>
                  <a:pt x="1231105" y="136224"/>
                  <a:pt x="1243182" y="137949"/>
                </a:cubicBezTo>
                <a:close/>
                <a:moveTo>
                  <a:pt x="326420" y="0"/>
                </a:moveTo>
                <a:cubicBezTo>
                  <a:pt x="513791" y="0"/>
                  <a:pt x="702148" y="0"/>
                  <a:pt x="889519" y="0"/>
                </a:cubicBezTo>
                <a:cubicBezTo>
                  <a:pt x="964468" y="1063"/>
                  <a:pt x="1018707" y="56311"/>
                  <a:pt x="1021665" y="137059"/>
                </a:cubicBezTo>
                <a:cubicBezTo>
                  <a:pt x="1021665" y="164684"/>
                  <a:pt x="1021665" y="191246"/>
                  <a:pt x="1020679" y="218870"/>
                </a:cubicBezTo>
                <a:cubicBezTo>
                  <a:pt x="1020679" y="225245"/>
                  <a:pt x="1017721" y="232682"/>
                  <a:pt x="1013776" y="237995"/>
                </a:cubicBezTo>
                <a:cubicBezTo>
                  <a:pt x="985177" y="275181"/>
                  <a:pt x="956578" y="311305"/>
                  <a:pt x="928966" y="348492"/>
                </a:cubicBezTo>
                <a:cubicBezTo>
                  <a:pt x="921077" y="358054"/>
                  <a:pt x="915160" y="369741"/>
                  <a:pt x="908256" y="380366"/>
                </a:cubicBezTo>
                <a:cubicBezTo>
                  <a:pt x="905298" y="384616"/>
                  <a:pt x="901353" y="387804"/>
                  <a:pt x="895436" y="395241"/>
                </a:cubicBezTo>
                <a:cubicBezTo>
                  <a:pt x="895436" y="365492"/>
                  <a:pt x="895436" y="339992"/>
                  <a:pt x="895436" y="314493"/>
                </a:cubicBezTo>
                <a:cubicBezTo>
                  <a:pt x="895436" y="263494"/>
                  <a:pt x="895436" y="212495"/>
                  <a:pt x="895436" y="161496"/>
                </a:cubicBezTo>
                <a:cubicBezTo>
                  <a:pt x="895436" y="139184"/>
                  <a:pt x="892478" y="135997"/>
                  <a:pt x="870782" y="135997"/>
                </a:cubicBezTo>
                <a:cubicBezTo>
                  <a:pt x="713982" y="135997"/>
                  <a:pt x="557182" y="135997"/>
                  <a:pt x="399396" y="135997"/>
                </a:cubicBezTo>
                <a:cubicBezTo>
                  <a:pt x="394465" y="135997"/>
                  <a:pt x="388548" y="135997"/>
                  <a:pt x="381645" y="135997"/>
                </a:cubicBezTo>
                <a:cubicBezTo>
                  <a:pt x="381645" y="145559"/>
                  <a:pt x="381645" y="152997"/>
                  <a:pt x="381645" y="159371"/>
                </a:cubicBezTo>
                <a:cubicBezTo>
                  <a:pt x="381645" y="211433"/>
                  <a:pt x="381645" y="262431"/>
                  <a:pt x="381645" y="314493"/>
                </a:cubicBezTo>
                <a:cubicBezTo>
                  <a:pt x="380659" y="373991"/>
                  <a:pt x="346143" y="410116"/>
                  <a:pt x="290918" y="410116"/>
                </a:cubicBezTo>
                <a:cubicBezTo>
                  <a:pt x="241610" y="410116"/>
                  <a:pt x="192302" y="410116"/>
                  <a:pt x="142994" y="410116"/>
                </a:cubicBezTo>
                <a:cubicBezTo>
                  <a:pt x="138063" y="410116"/>
                  <a:pt x="133132" y="410116"/>
                  <a:pt x="126229" y="410116"/>
                </a:cubicBezTo>
                <a:cubicBezTo>
                  <a:pt x="126229" y="418615"/>
                  <a:pt x="126229" y="423928"/>
                  <a:pt x="126229" y="429240"/>
                </a:cubicBezTo>
                <a:cubicBezTo>
                  <a:pt x="126229" y="658735"/>
                  <a:pt x="126229" y="888229"/>
                  <a:pt x="126229" y="1117724"/>
                </a:cubicBezTo>
                <a:cubicBezTo>
                  <a:pt x="126229" y="1143223"/>
                  <a:pt x="128201" y="1145348"/>
                  <a:pt x="150883" y="1145348"/>
                </a:cubicBezTo>
                <a:cubicBezTo>
                  <a:pt x="390521" y="1145348"/>
                  <a:pt x="630158" y="1145348"/>
                  <a:pt x="869796" y="1145348"/>
                </a:cubicBezTo>
                <a:cubicBezTo>
                  <a:pt x="893464" y="1145348"/>
                  <a:pt x="895436" y="1143223"/>
                  <a:pt x="895436" y="1117724"/>
                </a:cubicBezTo>
                <a:cubicBezTo>
                  <a:pt x="895436" y="1052913"/>
                  <a:pt x="895436" y="988102"/>
                  <a:pt x="895436" y="923291"/>
                </a:cubicBezTo>
                <a:cubicBezTo>
                  <a:pt x="895436" y="916916"/>
                  <a:pt x="897409" y="908416"/>
                  <a:pt x="901353" y="904166"/>
                </a:cubicBezTo>
                <a:cubicBezTo>
                  <a:pt x="938827" y="860605"/>
                  <a:pt x="976302" y="818106"/>
                  <a:pt x="1013776" y="774545"/>
                </a:cubicBezTo>
                <a:cubicBezTo>
                  <a:pt x="1015748" y="773482"/>
                  <a:pt x="1016734" y="772420"/>
                  <a:pt x="1020679" y="769232"/>
                </a:cubicBezTo>
                <a:cubicBezTo>
                  <a:pt x="1020679" y="775607"/>
                  <a:pt x="1021665" y="779857"/>
                  <a:pt x="1021665" y="784107"/>
                </a:cubicBezTo>
                <a:cubicBezTo>
                  <a:pt x="1021665" y="902042"/>
                  <a:pt x="1021665" y="1018914"/>
                  <a:pt x="1021665" y="1135786"/>
                </a:cubicBezTo>
                <a:cubicBezTo>
                  <a:pt x="1020679" y="1222909"/>
                  <a:pt x="967426" y="1281345"/>
                  <a:pt x="886561" y="1281345"/>
                </a:cubicBezTo>
                <a:cubicBezTo>
                  <a:pt x="634103" y="1281345"/>
                  <a:pt x="382631" y="1281345"/>
                  <a:pt x="131160" y="1281345"/>
                </a:cubicBezTo>
                <a:cubicBezTo>
                  <a:pt x="55225" y="1281345"/>
                  <a:pt x="0" y="1221847"/>
                  <a:pt x="0" y="1140036"/>
                </a:cubicBezTo>
                <a:cubicBezTo>
                  <a:pt x="0" y="872292"/>
                  <a:pt x="0" y="603486"/>
                  <a:pt x="0" y="335742"/>
                </a:cubicBezTo>
                <a:cubicBezTo>
                  <a:pt x="0" y="315555"/>
                  <a:pt x="5917" y="298556"/>
                  <a:pt x="18737" y="283681"/>
                </a:cubicBezTo>
                <a:cubicBezTo>
                  <a:pt x="99603" y="198683"/>
                  <a:pt x="180468" y="113685"/>
                  <a:pt x="261333" y="28687"/>
                </a:cubicBezTo>
                <a:cubicBezTo>
                  <a:pt x="279084" y="9562"/>
                  <a:pt x="300780" y="0"/>
                  <a:pt x="326420" y="0"/>
                </a:cubicBezTo>
                <a:close/>
              </a:path>
            </a:pathLst>
          </a:custGeom>
          <a:solidFill>
            <a:srgbClr val="FFFFFF">
              <a:alpha val="100000"/>
            </a:srgbClr>
          </a:solidFill>
          <a:ln w="9525">
            <a:noFill/>
          </a:ln>
        </p:spPr>
        <p:txBody>
          <a:bodyPr/>
          <a:lstStyle/>
          <a:p>
            <a:endParaRPr lang="zh-CN" altLang="en-US"/>
          </a:p>
        </p:txBody>
      </p:sp>
      <p:sp>
        <p:nvSpPr>
          <p:cNvPr id="51239" name="椭圆 16"/>
          <p:cNvSpPr/>
          <p:nvPr/>
        </p:nvSpPr>
        <p:spPr>
          <a:xfrm>
            <a:off x="1331913" y="1557338"/>
            <a:ext cx="217487" cy="217487"/>
          </a:xfrm>
          <a:prstGeom prst="ellipse">
            <a:avLst/>
          </a:prstGeom>
          <a:solidFill>
            <a:schemeClr val="accent1"/>
          </a:solidFill>
          <a:ln w="12700">
            <a:noFill/>
          </a:ln>
        </p:spPr>
        <p:txBody>
          <a:bodyPr anchor="ctr"/>
          <a:lstStyle/>
          <a:p>
            <a:pPr lvl="0" algn="ctr" eaLnBrk="1" hangingPunct="1"/>
            <a:endParaRPr lang="zh-HK" altLang="en-US" sz="1800" b="0" dirty="0">
              <a:solidFill>
                <a:srgbClr val="FFFFFF"/>
              </a:solidFill>
              <a:latin typeface="Calibri" panose="020F0502020204030204" pitchFamily="34" charset="0"/>
              <a:ea typeface="PMingLiU" panose="02020500000000000000" pitchFamily="18" charset="-120"/>
            </a:endParaRPr>
          </a:p>
        </p:txBody>
      </p:sp>
      <p:sp>
        <p:nvSpPr>
          <p:cNvPr id="51240" name="椭圆 16"/>
          <p:cNvSpPr/>
          <p:nvPr/>
        </p:nvSpPr>
        <p:spPr>
          <a:xfrm>
            <a:off x="1258888" y="3860800"/>
            <a:ext cx="217487" cy="217488"/>
          </a:xfrm>
          <a:prstGeom prst="ellipse">
            <a:avLst/>
          </a:prstGeom>
          <a:solidFill>
            <a:schemeClr val="accent1"/>
          </a:solidFill>
          <a:ln w="12700">
            <a:noFill/>
          </a:ln>
        </p:spPr>
        <p:txBody>
          <a:bodyPr anchor="ctr"/>
          <a:lstStyle/>
          <a:p>
            <a:pPr lvl="0" algn="ctr" eaLnBrk="1" hangingPunct="1"/>
            <a:endParaRPr lang="zh-HK" altLang="en-US" sz="1800" b="0" dirty="0">
              <a:solidFill>
                <a:srgbClr val="FFFFFF"/>
              </a:solidFill>
              <a:latin typeface="Calibri" panose="020F0502020204030204" pitchFamily="34" charset="0"/>
              <a:ea typeface="PMingLiU" panose="02020500000000000000" pitchFamily="18" charset="-120"/>
            </a:endParaRPr>
          </a:p>
        </p:txBody>
      </p:sp>
      <p:sp>
        <p:nvSpPr>
          <p:cNvPr id="51242" name="椭圆 16"/>
          <p:cNvSpPr/>
          <p:nvPr/>
        </p:nvSpPr>
        <p:spPr>
          <a:xfrm>
            <a:off x="1258888" y="4941888"/>
            <a:ext cx="217487" cy="217487"/>
          </a:xfrm>
          <a:prstGeom prst="ellipse">
            <a:avLst/>
          </a:prstGeom>
          <a:solidFill>
            <a:schemeClr val="accent1"/>
          </a:solidFill>
          <a:ln w="12700">
            <a:noFill/>
          </a:ln>
        </p:spPr>
        <p:txBody>
          <a:bodyPr anchor="ctr"/>
          <a:lstStyle/>
          <a:p>
            <a:pPr lvl="0" algn="ctr" eaLnBrk="1" hangingPunct="1"/>
            <a:endParaRPr lang="zh-HK" altLang="en-US" sz="1800" b="0" dirty="0">
              <a:solidFill>
                <a:srgbClr val="FFFFFF"/>
              </a:solidFill>
              <a:latin typeface="Calibri" panose="020F0502020204030204" pitchFamily="34" charset="0"/>
              <a:ea typeface="PMingLiU" panose="02020500000000000000" pitchFamily="18" charset="-120"/>
            </a:endParaRPr>
          </a:p>
        </p:txBody>
      </p:sp>
      <p:sp>
        <p:nvSpPr>
          <p:cNvPr id="51243" name="矩形 51242"/>
          <p:cNvSpPr/>
          <p:nvPr/>
        </p:nvSpPr>
        <p:spPr>
          <a:xfrm>
            <a:off x="1763713" y="4868863"/>
            <a:ext cx="3506787" cy="366712"/>
          </a:xfrm>
          <a:prstGeom prst="rect">
            <a:avLst/>
          </a:prstGeom>
          <a:noFill/>
          <a:ln w="9525">
            <a:noFill/>
          </a:ln>
        </p:spPr>
        <p:txBody>
          <a:bodyPr wrap="none" anchor="t">
            <a:spAutoFit/>
          </a:bodyPr>
          <a:lstStyle/>
          <a:p>
            <a:pPr lvl="0" eaLnBrk="1" hangingPunct="1">
              <a:lnSpc>
                <a:spcPct val="90000"/>
              </a:lnSpc>
              <a:spcBef>
                <a:spcPct val="20000"/>
              </a:spcBef>
            </a:pPr>
            <a:r>
              <a:rPr lang="zh-CN" altLang="en-US" sz="2000" b="1" dirty="0">
                <a:latin typeface="Calibri" panose="020F0502020204030204" pitchFamily="34" charset="0"/>
                <a:ea typeface="楷体" panose="02010609060101010101" pitchFamily="49" charset="-122"/>
              </a:rPr>
              <a:t>建立和完善住院医师相关制度</a:t>
            </a:r>
          </a:p>
        </p:txBody>
      </p:sp>
      <p:sp>
        <p:nvSpPr>
          <p:cNvPr id="51244" name="矩形 51243"/>
          <p:cNvSpPr/>
          <p:nvPr/>
        </p:nvSpPr>
        <p:spPr>
          <a:xfrm>
            <a:off x="0" y="5949950"/>
            <a:ext cx="14098588" cy="366713"/>
          </a:xfrm>
          <a:prstGeom prst="rect">
            <a:avLst/>
          </a:prstGeom>
          <a:noFill/>
          <a:ln w="9525">
            <a:noFill/>
          </a:ln>
        </p:spPr>
        <p:txBody>
          <a:bodyPr>
            <a:spAutoFit/>
          </a:bodyPr>
          <a:lstStyle/>
          <a:p>
            <a:pPr lvl="0" eaLnBrk="1" hangingPunct="1">
              <a:lnSpc>
                <a:spcPct val="90000"/>
              </a:lnSpc>
              <a:spcBef>
                <a:spcPct val="20000"/>
              </a:spcBef>
              <a:buChar char="•"/>
            </a:pPr>
            <a:r>
              <a:rPr lang="zh-CN" altLang="en-US" sz="2000" b="1" dirty="0">
                <a:solidFill>
                  <a:srgbClr val="FF0000"/>
                </a:solidFill>
                <a:latin typeface="微软雅黑" panose="020B0503020204020204" pitchFamily="34" charset="-122"/>
                <a:ea typeface="微软雅黑" panose="020B0503020204020204" pitchFamily="34" charset="-122"/>
              </a:rPr>
              <a:t>有效的组织管理</a:t>
            </a:r>
            <a:r>
              <a:rPr lang="en-US" altLang="zh-CN" sz="2000" b="1">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明确主体责任</a:t>
            </a:r>
            <a:r>
              <a:rPr lang="en-US" altLang="zh-CN" sz="2000" b="1">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住院医日常工作和基地评审成功的开端和基础</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403350" y="1628775"/>
            <a:ext cx="6299200" cy="0"/>
          </a:xfrm>
          <a:prstGeom prst="line">
            <a:avLst/>
          </a:prstGeom>
          <a:ln w="12700">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258888" y="3716338"/>
            <a:ext cx="6299200" cy="0"/>
          </a:xfrm>
          <a:prstGeom prst="line">
            <a:avLst/>
          </a:prstGeom>
          <a:ln w="12700">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195513" y="1628775"/>
            <a:ext cx="0" cy="2736850"/>
          </a:xfrm>
          <a:prstGeom prst="line">
            <a:avLst/>
          </a:prstGeom>
          <a:ln w="3175">
            <a:solidFill>
              <a:srgbClr val="EAEAEA"/>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11188" y="2133600"/>
            <a:ext cx="1212850" cy="6477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hangingPunct="1"/>
            <a:r>
              <a:rPr lang="en-US" altLang="zh-CN" b="0">
                <a:solidFill>
                  <a:srgbClr val="FFFFFF"/>
                </a:solidFill>
                <a:latin typeface="微软雅黑" panose="020B0503020204020204" pitchFamily="34" charset="-122"/>
                <a:ea typeface="微软雅黑" panose="020B0503020204020204" pitchFamily="34" charset="-122"/>
              </a:rPr>
              <a:t>1.2.1</a:t>
            </a:r>
          </a:p>
        </p:txBody>
      </p:sp>
      <p:sp>
        <p:nvSpPr>
          <p:cNvPr id="75782" name="文本框 11"/>
          <p:cNvSpPr txBox="1"/>
          <p:nvPr/>
        </p:nvSpPr>
        <p:spPr>
          <a:xfrm>
            <a:off x="3419475" y="1773238"/>
            <a:ext cx="2736850" cy="576262"/>
          </a:xfrm>
          <a:prstGeom prst="rect">
            <a:avLst/>
          </a:prstGeom>
          <a:noFill/>
          <a:ln w="9525">
            <a:noFill/>
          </a:ln>
        </p:spPr>
        <p:txBody>
          <a:bodyPr/>
          <a:lstStyle/>
          <a:p>
            <a:pPr marL="342900" lvl="0" indent="-342900" eaLnBrk="1" hangingPunct="1">
              <a:lnSpc>
                <a:spcPct val="150000"/>
              </a:lnSpc>
              <a:spcBef>
                <a:spcPts val="600"/>
              </a:spcBef>
              <a:buClr>
                <a:srgbClr val="515151"/>
              </a:buClr>
              <a:buSzPct val="80000"/>
              <a:buFont typeface="Calibri Light" pitchFamily="34" charset="0"/>
              <a:buAutoNum type="arabicPeriod"/>
            </a:pPr>
            <a:endParaRPr lang="zh-CN" altLang="en-US" sz="1600" b="0" dirty="0">
              <a:solidFill>
                <a:srgbClr val="515151"/>
              </a:solidFill>
              <a:latin typeface="微软雅黑" panose="020B0503020204020204" pitchFamily="34" charset="-122"/>
              <a:ea typeface="微软雅黑" panose="020B0503020204020204" pitchFamily="34" charset="-122"/>
            </a:endParaRPr>
          </a:p>
        </p:txBody>
      </p:sp>
      <p:cxnSp>
        <p:nvCxnSpPr>
          <p:cNvPr id="2" name="直接连接符 7"/>
          <p:cNvCxnSpPr/>
          <p:nvPr/>
        </p:nvCxnSpPr>
        <p:spPr>
          <a:xfrm>
            <a:off x="2195513" y="4121150"/>
            <a:ext cx="0" cy="2736850"/>
          </a:xfrm>
          <a:prstGeom prst="line">
            <a:avLst/>
          </a:prstGeom>
          <a:ln w="3175">
            <a:solidFill>
              <a:srgbClr val="EAEAEA"/>
            </a:solidFill>
          </a:ln>
        </p:spPr>
        <p:style>
          <a:lnRef idx="1">
            <a:schemeClr val="accent1"/>
          </a:lnRef>
          <a:fillRef idx="0">
            <a:schemeClr val="accent1"/>
          </a:fillRef>
          <a:effectRef idx="0">
            <a:schemeClr val="accent1"/>
          </a:effectRef>
          <a:fontRef idx="minor">
            <a:schemeClr val="tx1"/>
          </a:fontRef>
        </p:style>
      </p:cxnSp>
      <p:sp>
        <p:nvSpPr>
          <p:cNvPr id="75786" name="矩形 75785"/>
          <p:cNvSpPr/>
          <p:nvPr/>
        </p:nvSpPr>
        <p:spPr>
          <a:xfrm>
            <a:off x="2124075" y="1844675"/>
            <a:ext cx="5976938" cy="1739900"/>
          </a:xfrm>
          <a:prstGeom prst="rect">
            <a:avLst/>
          </a:prstGeom>
          <a:noFill/>
          <a:ln w="9525">
            <a:noFill/>
          </a:ln>
        </p:spPr>
        <p:txBody>
          <a:bodyPr>
            <a:spAutoFit/>
          </a:bodyPr>
          <a:lstStyle/>
          <a:p>
            <a:pPr marL="342900" lvl="0" indent="-342900"/>
            <a:r>
              <a:rPr lang="zh-CN" altLang="en-US" sz="1800" b="1" dirty="0">
                <a:latin typeface="楷体" panose="02010609060101010101" pitchFamily="49" charset="-122"/>
                <a:ea typeface="楷体" panose="02010609060101010101" pitchFamily="49" charset="-122"/>
              </a:rPr>
              <a:t>卫计委</a:t>
            </a:r>
          </a:p>
          <a:p>
            <a:pPr marL="800100" lvl="1" indent="-342900"/>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福建省住院医师规范化培训实施细则 </a:t>
            </a:r>
            <a:r>
              <a:rPr lang="en-US" altLang="zh-CN" sz="1800" b="0">
                <a:latin typeface="楷体" panose="02010609060101010101" pitchFamily="49" charset="-122"/>
                <a:ea typeface="楷体" panose="02010609060101010101" pitchFamily="49" charset="-122"/>
              </a:rPr>
              <a:t>》</a:t>
            </a:r>
          </a:p>
          <a:p>
            <a:pPr marL="800100" lvl="1" indent="-342900"/>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临床住院医师规范化培训合格证书颁发管理办法</a:t>
            </a:r>
            <a:r>
              <a:rPr lang="en-US" altLang="zh-CN" sz="1800" b="0">
                <a:latin typeface="楷体" panose="02010609060101010101" pitchFamily="49" charset="-122"/>
                <a:ea typeface="楷体" panose="02010609060101010101" pitchFamily="49" charset="-122"/>
              </a:rPr>
              <a:t>》</a:t>
            </a:r>
          </a:p>
          <a:p>
            <a:pPr marL="342900" lvl="0" indent="-342900"/>
            <a:r>
              <a:rPr lang="en-US" altLang="zh-CN" sz="1800" b="0">
                <a:latin typeface="楷体" panose="02010609060101010101" pitchFamily="49" charset="-122"/>
                <a:ea typeface="楷体" panose="02010609060101010101" pitchFamily="49" charset="-122"/>
              </a:rPr>
              <a:t>    《</a:t>
            </a:r>
            <a:r>
              <a:rPr lang="zh-CN" altLang="en-US" sz="1800" b="0" dirty="0">
                <a:latin typeface="楷体" panose="02010609060101010101" pitchFamily="49" charset="-122"/>
                <a:ea typeface="楷体" panose="02010609060101010101" pitchFamily="49" charset="-122"/>
              </a:rPr>
              <a:t>福建省住院医师规范化培训标准</a:t>
            </a:r>
            <a:r>
              <a:rPr lang="en-US" altLang="zh-CN" sz="1800" b="0">
                <a:latin typeface="楷体" panose="02010609060101010101" pitchFamily="49" charset="-122"/>
                <a:ea typeface="楷体" panose="02010609060101010101" pitchFamily="49" charset="-122"/>
              </a:rPr>
              <a:t>》</a:t>
            </a:r>
          </a:p>
          <a:p>
            <a:pPr marL="800100" lvl="1" indent="-342900"/>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福建省住院医师规范化培训实施方案</a:t>
            </a:r>
            <a:r>
              <a:rPr lang="en-US" altLang="zh-CN" sz="1800" b="0">
                <a:latin typeface="楷体" panose="02010609060101010101" pitchFamily="49" charset="-122"/>
                <a:ea typeface="楷体" panose="02010609060101010101" pitchFamily="49" charset="-122"/>
              </a:rPr>
              <a:t>》</a:t>
            </a:r>
            <a:endParaRPr lang="zh-CN" altLang="en-US" sz="1800" b="0" dirty="0">
              <a:latin typeface="楷体" panose="02010609060101010101" pitchFamily="49" charset="-122"/>
              <a:ea typeface="楷体" panose="02010609060101010101" pitchFamily="49" charset="-122"/>
            </a:endParaRPr>
          </a:p>
          <a:p>
            <a:pPr marL="342900" lvl="0" indent="-342900"/>
            <a:endParaRPr lang="zh-CN" altLang="en-US" sz="1800" b="0" dirty="0">
              <a:latin typeface="楷体" panose="02010609060101010101" pitchFamily="49" charset="-122"/>
              <a:ea typeface="楷体" panose="02010609060101010101" pitchFamily="49" charset="-122"/>
            </a:endParaRPr>
          </a:p>
        </p:txBody>
      </p:sp>
      <p:sp>
        <p:nvSpPr>
          <p:cNvPr id="75787" name="矩形 75786"/>
          <p:cNvSpPr/>
          <p:nvPr/>
        </p:nvSpPr>
        <p:spPr>
          <a:xfrm>
            <a:off x="2195513" y="3789363"/>
            <a:ext cx="6948487" cy="2838450"/>
          </a:xfrm>
          <a:prstGeom prst="rect">
            <a:avLst/>
          </a:prstGeom>
          <a:noFill/>
          <a:ln w="9525">
            <a:noFill/>
          </a:ln>
        </p:spPr>
        <p:txBody>
          <a:bodyPr>
            <a:spAutoFit/>
          </a:bodyPr>
          <a:lstStyle/>
          <a:p>
            <a:pPr lvl="0"/>
            <a:r>
              <a:rPr lang="zh-CN" altLang="en-US" sz="1800" b="1" dirty="0">
                <a:latin typeface="楷体" panose="02010609060101010101" pitchFamily="49" charset="-122"/>
                <a:ea typeface="楷体" panose="02010609060101010101" pitchFamily="49" charset="-122"/>
              </a:rPr>
              <a:t>医院制度</a:t>
            </a:r>
            <a:r>
              <a:rPr lang="en-US" altLang="zh-CN" sz="1800" b="1">
                <a:latin typeface="楷体" panose="02010609060101010101" pitchFamily="49" charset="-122"/>
                <a:ea typeface="楷体" panose="02010609060101010101" pitchFamily="49" charset="-122"/>
              </a:rPr>
              <a:t>-</a:t>
            </a:r>
            <a:r>
              <a:rPr lang="zh-CN" altLang="en-US" sz="1800" b="1" dirty="0">
                <a:latin typeface="楷体" panose="02010609060101010101" pitchFamily="49" charset="-122"/>
                <a:ea typeface="楷体" panose="02010609060101010101" pitchFamily="49" charset="-122"/>
              </a:rPr>
              <a:t>修订</a:t>
            </a:r>
            <a:r>
              <a:rPr lang="en-US" altLang="zh-CN" sz="1800" b="1">
                <a:latin typeface="楷体" panose="02010609060101010101" pitchFamily="49" charset="-122"/>
                <a:ea typeface="楷体" panose="02010609060101010101" pitchFamily="49" charset="-122"/>
              </a:rPr>
              <a:t>《</a:t>
            </a:r>
            <a:r>
              <a:rPr lang="zh-CN" altLang="en-US" sz="1800" b="1" dirty="0">
                <a:latin typeface="楷体" panose="02010609060101010101" pitchFamily="49" charset="-122"/>
                <a:ea typeface="楷体" panose="02010609060101010101" pitchFamily="49" charset="-122"/>
              </a:rPr>
              <a:t>莆田学院附属医院培训对象管理制度（修订）</a:t>
            </a:r>
            <a:r>
              <a:rPr lang="en-US" altLang="zh-CN" sz="1800" b="1">
                <a:latin typeface="楷体" panose="02010609060101010101" pitchFamily="49" charset="-122"/>
                <a:ea typeface="楷体" panose="02010609060101010101" pitchFamily="49" charset="-122"/>
              </a:rPr>
              <a:t>》</a:t>
            </a:r>
            <a:r>
              <a:rPr lang="zh-CN" altLang="en-US" sz="1800" b="1" dirty="0">
                <a:latin typeface="楷体" panose="02010609060101010101" pitchFamily="49" charset="-122"/>
                <a:ea typeface="楷体" panose="02010609060101010101" pitchFamily="49" charset="-122"/>
              </a:rPr>
              <a:t>等</a:t>
            </a:r>
            <a:r>
              <a:rPr lang="en-US" altLang="zh-CN" sz="1800" b="1">
                <a:latin typeface="楷体" panose="02010609060101010101" pitchFamily="49" charset="-122"/>
                <a:ea typeface="楷体" panose="02010609060101010101" pitchFamily="49" charset="-122"/>
              </a:rPr>
              <a:t>7</a:t>
            </a:r>
            <a:r>
              <a:rPr lang="zh-CN" altLang="en-US" sz="1800" b="1" dirty="0">
                <a:latin typeface="楷体" panose="02010609060101010101" pitchFamily="49" charset="-122"/>
                <a:ea typeface="楷体" panose="02010609060101010101" pitchFamily="49" charset="-122"/>
              </a:rPr>
              <a:t>个相关住院医规培制度 （莆院附医教</a:t>
            </a:r>
            <a:r>
              <a:rPr lang="en-US" altLang="zh-CN" sz="1800" b="1">
                <a:latin typeface="楷体" panose="02010609060101010101" pitchFamily="49" charset="-122"/>
                <a:ea typeface="楷体" panose="02010609060101010101" pitchFamily="49" charset="-122"/>
              </a:rPr>
              <a:t>[2016]4</a:t>
            </a:r>
            <a:r>
              <a:rPr lang="zh-CN" altLang="en-US" sz="1800" b="1" dirty="0">
                <a:latin typeface="楷体" panose="02010609060101010101" pitchFamily="49" charset="-122"/>
                <a:ea typeface="楷体" panose="02010609060101010101" pitchFamily="49" charset="-122"/>
              </a:rPr>
              <a:t>号）</a:t>
            </a:r>
          </a:p>
          <a:p>
            <a:pPr lvl="0"/>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莆田学院附属医院培训对象管理制度（修订）</a:t>
            </a:r>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a:t>
            </a:r>
          </a:p>
          <a:p>
            <a:pPr lvl="0"/>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莆田学院附属医院培训对象考试考核制度（修订）</a:t>
            </a:r>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a:t>
            </a:r>
          </a:p>
          <a:p>
            <a:pPr lvl="0"/>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莆田学院附属医院住院医师规范化培训对象请销假与考勤管理制度</a:t>
            </a:r>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修订</a:t>
            </a:r>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a:t>
            </a:r>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莆田学院附属医院住院医师规范化培训量化考核和奖惩办法（修订）</a:t>
            </a:r>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a:t>
            </a:r>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莆田学院附属医院住院医师规范化培训师资管理办法 </a:t>
            </a:r>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试行</a:t>
            </a:r>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a:t>
            </a:r>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莆田医院附属医院住院医师规范化培训督导制度</a:t>
            </a:r>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a:t>
            </a:r>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莆田学院附属医院住院医师规范化培训招生办法</a:t>
            </a:r>
            <a:r>
              <a:rPr lang="en-US" altLang="zh-CN" sz="1800" b="0">
                <a:latin typeface="楷体" panose="02010609060101010101" pitchFamily="49" charset="-122"/>
                <a:ea typeface="楷体" panose="02010609060101010101" pitchFamily="49" charset="-122"/>
              </a:rPr>
              <a:t>》</a:t>
            </a:r>
            <a:endParaRPr lang="zh-CN" altLang="en-US" sz="1800" b="0" dirty="0">
              <a:latin typeface="楷体" panose="02010609060101010101" pitchFamily="49" charset="-122"/>
              <a:ea typeface="楷体" panose="02010609060101010101" pitchFamily="49" charset="-122"/>
            </a:endParaRPr>
          </a:p>
          <a:p>
            <a:pPr lvl="0"/>
            <a:endParaRPr lang="zh-CN" altLang="en-US" sz="1800" b="0" dirty="0">
              <a:latin typeface="楷体" panose="02010609060101010101" pitchFamily="49" charset="-122"/>
              <a:ea typeface="楷体" panose="02010609060101010101" pitchFamily="49" charset="-122"/>
            </a:endParaRPr>
          </a:p>
        </p:txBody>
      </p:sp>
      <p:sp>
        <p:nvSpPr>
          <p:cNvPr id="3" name="矩形 9"/>
          <p:cNvSpPr/>
          <p:nvPr/>
        </p:nvSpPr>
        <p:spPr>
          <a:xfrm>
            <a:off x="611188" y="4437063"/>
            <a:ext cx="1212850" cy="6477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hangingPunct="1"/>
            <a:r>
              <a:rPr lang="en-US" altLang="zh-CN" b="0">
                <a:solidFill>
                  <a:srgbClr val="FFFFFF"/>
                </a:solidFill>
                <a:latin typeface="微软雅黑" panose="020B0503020204020204" pitchFamily="34" charset="-122"/>
                <a:ea typeface="微软雅黑" panose="020B0503020204020204" pitchFamily="34" charset="-122"/>
              </a:rPr>
              <a:t>1.2.2</a:t>
            </a:r>
          </a:p>
        </p:txBody>
      </p:sp>
      <p:sp>
        <p:nvSpPr>
          <p:cNvPr id="75792" name="文本框 75791"/>
          <p:cNvSpPr txBox="1"/>
          <p:nvPr/>
        </p:nvSpPr>
        <p:spPr>
          <a:xfrm>
            <a:off x="1547813" y="476250"/>
            <a:ext cx="7812087" cy="733425"/>
          </a:xfrm>
          <a:prstGeom prst="rect">
            <a:avLst/>
          </a:prstGeom>
          <a:noFill/>
          <a:ln w="9525">
            <a:noFill/>
          </a:ln>
        </p:spPr>
        <p:txBody>
          <a:bodyPr>
            <a:spAutoFit/>
          </a:bodyPr>
          <a:lstStyle/>
          <a:p>
            <a:pPr lvl="0">
              <a:lnSpc>
                <a:spcPct val="150000"/>
              </a:lnSpc>
              <a:spcBef>
                <a:spcPct val="50000"/>
              </a:spcBef>
            </a:pPr>
            <a:r>
              <a:rPr lang="zh-CN" altLang="en-US" sz="2800" b="1" dirty="0">
                <a:solidFill>
                  <a:srgbClr val="0F6FC6"/>
                </a:solidFill>
                <a:latin typeface="Calibri" panose="020F0502020204030204" pitchFamily="34" charset="0"/>
                <a:ea typeface="微软雅黑" panose="020B0503020204020204" pitchFamily="34" charset="-122"/>
              </a:rPr>
              <a:t>制度建设</a:t>
            </a:r>
            <a:r>
              <a:rPr lang="en-US" altLang="zh-CN" sz="2800" b="1">
                <a:solidFill>
                  <a:srgbClr val="0F6FC6"/>
                </a:solidFill>
                <a:latin typeface="Calibri" panose="020F0502020204030204" pitchFamily="34" charset="0"/>
                <a:ea typeface="微软雅黑" panose="020B0503020204020204" pitchFamily="34" charset="-122"/>
              </a:rPr>
              <a:t>-</a:t>
            </a:r>
            <a:r>
              <a:rPr lang="zh-CN" altLang="en-US" sz="2800" b="1" dirty="0">
                <a:solidFill>
                  <a:srgbClr val="0F6FC6"/>
                </a:solidFill>
                <a:latin typeface="Calibri" panose="020F0502020204030204" pitchFamily="34" charset="0"/>
                <a:ea typeface="微软雅黑" panose="020B0503020204020204" pitchFamily="34" charset="-122"/>
              </a:rPr>
              <a:t>改变人管人，建立制度管人机制</a:t>
            </a:r>
            <a:endParaRPr lang="en-US" altLang="zh-CN" sz="2800" b="1">
              <a:solidFill>
                <a:srgbClr val="0F6FC6"/>
              </a:solidFill>
              <a:latin typeface="Calibri" panose="020F0502020204030204" pitchFamily="34" charset="0"/>
              <a:ea typeface="微软雅黑" panose="020B0503020204020204" pitchFamily="34" charset="-122"/>
            </a:endParaRPr>
          </a:p>
        </p:txBody>
      </p:sp>
      <p:sp>
        <p:nvSpPr>
          <p:cNvPr id="75793" name="文本框 75792"/>
          <p:cNvSpPr txBox="1"/>
          <p:nvPr/>
        </p:nvSpPr>
        <p:spPr>
          <a:xfrm>
            <a:off x="179388" y="476250"/>
            <a:ext cx="1008062" cy="579438"/>
          </a:xfrm>
          <a:prstGeom prst="rect">
            <a:avLst/>
          </a:prstGeom>
          <a:noFill/>
          <a:ln w="9525">
            <a:noFill/>
          </a:ln>
        </p:spPr>
        <p:txBody>
          <a:bodyPr>
            <a:spAutoFit/>
          </a:bodyPr>
          <a:lstStyle/>
          <a:p>
            <a:pPr lvl="0">
              <a:spcBef>
                <a:spcPct val="50000"/>
              </a:spcBef>
            </a:pPr>
            <a:r>
              <a:rPr lang="en-US" altLang="zh-CN" sz="3200" b="0">
                <a:solidFill>
                  <a:schemeClr val="bg1"/>
                </a:solidFill>
                <a:latin typeface="Calibri" panose="020F0502020204030204" pitchFamily="34" charset="0"/>
                <a:ea typeface="宋体" panose="02010600030101010101" pitchFamily="2" charset="-122"/>
              </a:rPr>
              <a:t>1.2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116013" y="2060575"/>
            <a:ext cx="6299200" cy="0"/>
          </a:xfrm>
          <a:prstGeom prst="line">
            <a:avLst/>
          </a:prstGeom>
          <a:ln w="12700">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476375" y="5949950"/>
            <a:ext cx="6299200" cy="0"/>
          </a:xfrm>
          <a:prstGeom prst="line">
            <a:avLst/>
          </a:prstGeom>
          <a:ln w="12700">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979613" y="2060575"/>
            <a:ext cx="0" cy="3816350"/>
          </a:xfrm>
          <a:prstGeom prst="line">
            <a:avLst/>
          </a:prstGeom>
          <a:ln w="3175">
            <a:solidFill>
              <a:srgbClr val="EAEAEA"/>
            </a:solidFill>
          </a:ln>
        </p:spPr>
        <p:style>
          <a:lnRef idx="1">
            <a:schemeClr val="accent1"/>
          </a:lnRef>
          <a:fillRef idx="0">
            <a:schemeClr val="accent1"/>
          </a:fillRef>
          <a:effectRef idx="0">
            <a:schemeClr val="accent1"/>
          </a:effectRef>
          <a:fontRef idx="minor">
            <a:schemeClr val="tx1"/>
          </a:fontRef>
        </p:style>
      </p:cxnSp>
      <p:sp>
        <p:nvSpPr>
          <p:cNvPr id="77830" name="文本框 11"/>
          <p:cNvSpPr txBox="1"/>
          <p:nvPr/>
        </p:nvSpPr>
        <p:spPr>
          <a:xfrm>
            <a:off x="2124075" y="2349500"/>
            <a:ext cx="7019925" cy="3025775"/>
          </a:xfrm>
          <a:prstGeom prst="rect">
            <a:avLst/>
          </a:prstGeom>
          <a:noFill/>
          <a:ln w="9525">
            <a:noFill/>
          </a:ln>
        </p:spPr>
        <p:txBody>
          <a:bodyPr/>
          <a:lstStyle/>
          <a:p>
            <a:pPr marL="342900" lvl="0" indent="-342900"/>
            <a:r>
              <a:rPr lang="zh-CN" altLang="en-US" sz="1800" b="0" dirty="0">
                <a:latin typeface="楷体" panose="02010609060101010101" pitchFamily="49" charset="-122"/>
                <a:ea typeface="楷体" panose="02010609060101010101" pitchFamily="49" charset="-122"/>
              </a:rPr>
              <a:t>    </a:t>
            </a:r>
          </a:p>
          <a:p>
            <a:pPr marL="342900" lvl="0" indent="-342900"/>
            <a:r>
              <a:rPr lang="zh-CN" altLang="en-US" sz="1600" b="1" dirty="0">
                <a:solidFill>
                  <a:srgbClr val="006699"/>
                </a:solidFill>
                <a:latin typeface="Calibri" panose="020F0502020204030204" pitchFamily="34" charset="0"/>
                <a:ea typeface="宋体" panose="02010600030101010101" pitchFamily="2" charset="-122"/>
              </a:rPr>
              <a:t>⑴</a:t>
            </a:r>
            <a:r>
              <a:rPr lang="zh-CN" altLang="en-US" sz="1600" b="0" dirty="0">
                <a:latin typeface="楷体" panose="02010609060101010101" pitchFamily="49" charset="-122"/>
                <a:ea typeface="楷体" panose="02010609060101010101" pitchFamily="49" charset="-122"/>
              </a:rPr>
              <a:t>大型学术厅可容纳  ？ 人，用于举办各类讲座；</a:t>
            </a:r>
          </a:p>
          <a:p>
            <a:pPr marL="342900" lvl="0" indent="-342900"/>
            <a:r>
              <a:rPr lang="zh-CN" altLang="en-US" sz="1600" b="0" dirty="0">
                <a:latin typeface="楷体" panose="02010609060101010101" pitchFamily="49" charset="-122"/>
                <a:ea typeface="楷体" panose="02010609060101010101" pitchFamily="49" charset="-122"/>
              </a:rPr>
              <a:t>⑵各科室设视教室，用于科室专题讲座、病历讨论等；</a:t>
            </a:r>
          </a:p>
          <a:p>
            <a:pPr marL="342900" lvl="0" indent="-342900"/>
            <a:r>
              <a:rPr lang="zh-CN" altLang="en-US" sz="1600" b="0" dirty="0">
                <a:latin typeface="楷体" panose="02010609060101010101" pitchFamily="49" charset="-122"/>
                <a:ea typeface="楷体" panose="02010609060101010101" pitchFamily="49" charset="-122"/>
              </a:rPr>
              <a:t>⑶临床技能训练室有模拟重症监护室、模拟产房、模拟门诊等八间，用于操作培训；</a:t>
            </a:r>
          </a:p>
          <a:p>
            <a:pPr marL="342900" lvl="0" indent="-342900"/>
            <a:r>
              <a:rPr lang="zh-CN" altLang="en-US" sz="1600" b="0" dirty="0">
                <a:latin typeface="楷体" panose="02010609060101010101" pitchFamily="49" charset="-122"/>
                <a:ea typeface="楷体" panose="02010609060101010101" pitchFamily="49" charset="-122"/>
              </a:rPr>
              <a:t>⑷图书馆藏书专业种类齐全，藏书 </a:t>
            </a:r>
            <a:r>
              <a:rPr lang="zh-CN" altLang="en-US" sz="1600" b="0" dirty="0">
                <a:latin typeface="Calibri" panose="020F0502020204030204" pitchFamily="34" charset="0"/>
                <a:ea typeface="宋体" panose="02010600030101010101" pitchFamily="2" charset="-122"/>
              </a:rPr>
              <a:t>？</a:t>
            </a:r>
            <a:r>
              <a:rPr lang="zh-CN" altLang="en-US" sz="1600" b="0" dirty="0">
                <a:latin typeface="楷体" panose="02010609060101010101" pitchFamily="49" charset="-122"/>
                <a:ea typeface="楷体" panose="02010609060101010101" pitchFamily="49" charset="-122"/>
              </a:rPr>
              <a:t> 万多册，医学杂志</a:t>
            </a:r>
            <a:r>
              <a:rPr lang="zh-CN" altLang="en-US" sz="1600" b="0" dirty="0">
                <a:latin typeface="Calibri" panose="020F0502020204030204" pitchFamily="34" charset="0"/>
                <a:ea typeface="宋体" panose="02010600030101010101" pitchFamily="2" charset="-122"/>
              </a:rPr>
              <a:t>？</a:t>
            </a:r>
            <a:r>
              <a:rPr lang="zh-CN" altLang="en-US" sz="1600" b="0" dirty="0">
                <a:latin typeface="楷体" panose="02010609060101010101" pitchFamily="49" charset="-122"/>
                <a:ea typeface="楷体" panose="02010609060101010101" pitchFamily="49" charset="-122"/>
              </a:rPr>
              <a:t> 多种，购买知网检索通道，满足住院医师接受培训所需的专业知识查询，有获取专业信息的网络渠道；</a:t>
            </a:r>
          </a:p>
        </p:txBody>
      </p:sp>
      <p:sp>
        <p:nvSpPr>
          <p:cNvPr id="77833" name="矩形 77832"/>
          <p:cNvSpPr/>
          <p:nvPr/>
        </p:nvSpPr>
        <p:spPr>
          <a:xfrm>
            <a:off x="395288" y="406400"/>
            <a:ext cx="763587" cy="641350"/>
          </a:xfrm>
          <a:prstGeom prst="rect">
            <a:avLst/>
          </a:prstGeom>
          <a:noFill/>
          <a:ln w="9525">
            <a:noFill/>
          </a:ln>
        </p:spPr>
        <p:txBody>
          <a:bodyPr wrap="none" anchor="t">
            <a:spAutoFit/>
          </a:bodyPr>
          <a:lstStyle/>
          <a:p>
            <a:pPr lvl="0"/>
            <a:r>
              <a:rPr lang="en-US" altLang="zh-CN" sz="3600" b="0">
                <a:solidFill>
                  <a:schemeClr val="bg1"/>
                </a:solidFill>
                <a:latin typeface="Calibri" panose="020F0502020204030204" pitchFamily="34" charset="0"/>
                <a:ea typeface="宋体" panose="02010600030101010101" pitchFamily="2" charset="-122"/>
              </a:rPr>
              <a:t>1.3</a:t>
            </a:r>
            <a:endParaRPr lang="zh-CN" altLang="en-US" sz="3600" b="0" dirty="0">
              <a:solidFill>
                <a:schemeClr val="bg1"/>
              </a:solidFill>
              <a:latin typeface="Calibri" panose="020F0502020204030204" pitchFamily="34" charset="0"/>
              <a:ea typeface="宋体" panose="02010600030101010101" pitchFamily="2" charset="-122"/>
            </a:endParaRPr>
          </a:p>
        </p:txBody>
      </p:sp>
      <p:sp>
        <p:nvSpPr>
          <p:cNvPr id="77834" name="矩形 77833"/>
          <p:cNvSpPr/>
          <p:nvPr/>
        </p:nvSpPr>
        <p:spPr>
          <a:xfrm>
            <a:off x="1835150" y="404813"/>
            <a:ext cx="2713038" cy="733425"/>
          </a:xfrm>
          <a:prstGeom prst="rect">
            <a:avLst/>
          </a:prstGeom>
          <a:noFill/>
          <a:ln w="9525">
            <a:noFill/>
          </a:ln>
        </p:spPr>
        <p:txBody>
          <a:bodyPr>
            <a:spAutoFit/>
          </a:bodyPr>
          <a:lstStyle/>
          <a:p>
            <a:pPr lvl="0">
              <a:lnSpc>
                <a:spcPct val="150000"/>
              </a:lnSpc>
            </a:pPr>
            <a:r>
              <a:rPr lang="zh-CN" altLang="en-US" sz="2800" b="1" dirty="0">
                <a:solidFill>
                  <a:srgbClr val="0F6FC6"/>
                </a:solidFill>
                <a:latin typeface="Calibri" panose="020F0502020204030204" pitchFamily="34" charset="0"/>
                <a:ea typeface="微软雅黑" panose="020B0503020204020204" pitchFamily="34" charset="-122"/>
              </a:rPr>
              <a:t>加强基础建设</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60708224034"/>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708224034"/>
  <p:tag name="MH_LIBRARY" val="GRAPHIC"/>
  <p:tag name="MH_TYPE" val="Other"/>
  <p:tag name="MH_ORDER" val="10"/>
</p:tagLst>
</file>

<file path=ppt/tags/tag11.xml><?xml version="1.0" encoding="utf-8"?>
<p:tagLst xmlns:a="http://schemas.openxmlformats.org/drawingml/2006/main" xmlns:r="http://schemas.openxmlformats.org/officeDocument/2006/relationships" xmlns:p="http://schemas.openxmlformats.org/presentationml/2006/main">
  <p:tag name="MH" val="20160708224034"/>
  <p:tag name="MH_LIBRARY" val="GRAPHIC"/>
  <p:tag name="MH_TYPE" val="Other"/>
  <p:tag name="MH_ORDER" val="11"/>
</p:tagLst>
</file>

<file path=ppt/tags/tag12.xml><?xml version="1.0" encoding="utf-8"?>
<p:tagLst xmlns:a="http://schemas.openxmlformats.org/drawingml/2006/main" xmlns:r="http://schemas.openxmlformats.org/officeDocument/2006/relationships" xmlns:p="http://schemas.openxmlformats.org/presentationml/2006/main">
  <p:tag name="MH" val="20160708224034"/>
  <p:tag name="MH_LIBRARY" val="GRAPHIC"/>
  <p:tag name="MH_TYPE" val="Other"/>
  <p:tag name="MH_ORDER" val="12"/>
</p:tagLst>
</file>

<file path=ppt/tags/tag13.xml><?xml version="1.0" encoding="utf-8"?>
<p:tagLst xmlns:a="http://schemas.openxmlformats.org/drawingml/2006/main" xmlns:r="http://schemas.openxmlformats.org/officeDocument/2006/relationships" xmlns:p="http://schemas.openxmlformats.org/presentationml/2006/main">
  <p:tag name="MH" val="20160708224034"/>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708224034"/>
  <p:tag name="MH_LIBRARY" val="GRAPHIC"/>
  <p:tag name="MH_TYPE" val="SubTitle"/>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60708224034"/>
  <p:tag name="MH_LIBRARY" val="GRAPHIC"/>
  <p:tag name="MH_TYPE" val="SubTitle"/>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60708224034"/>
  <p:tag name="MH_LIBRARY" val="GRAPHIC"/>
  <p:tag name="MH_TYPE" val="SubTitle"/>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60708224034"/>
  <p:tag name="MH_LIBRARY" val="GRAPHIC"/>
  <p:tag name="MH_TYPE" val="Titl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708224034"/>
  <p:tag name="MH_LIBRARY" val="GRAPHIC"/>
  <p:tag name="MH_TYPE" val="SubTitle"/>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XunHChF#"/>
  <p:tag name="MH_LAYOUT" val="SubTitleDesc"/>
  <p:tag name="MH" val="20160708233510"/>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60708224034"/>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60708233510"/>
  <p:tag name="MH_LIBRARY" val="GRAPHIC"/>
  <p:tag name="MH_TYPE" val="Other"/>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0708233510"/>
  <p:tag name="MH_LIBRARY" val="GRAPHIC"/>
  <p:tag name="MH_TYPE" val="Other"/>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60708233510"/>
  <p:tag name="MH_LIBRARY" val="GRAPHIC"/>
  <p:tag name="MH_TYPE" val="Other"/>
  <p:tag name="MH_ORDER" val="3"/>
</p:tagLst>
</file>

<file path=ppt/tags/tag23.xml><?xml version="1.0" encoding="utf-8"?>
<p:tagLst xmlns:a="http://schemas.openxmlformats.org/drawingml/2006/main" xmlns:r="http://schemas.openxmlformats.org/officeDocument/2006/relationships" xmlns:p="http://schemas.openxmlformats.org/presentationml/2006/main">
  <p:tag name="MH" val="20160708233510"/>
  <p:tag name="MH_LIBRARY" val="GRAPHIC"/>
  <p:tag name="MH_TYPE" val="Other"/>
  <p:tag name="MH_ORDER" val="4"/>
</p:tagLst>
</file>

<file path=ppt/tags/tag24.xml><?xml version="1.0" encoding="utf-8"?>
<p:tagLst xmlns:a="http://schemas.openxmlformats.org/drawingml/2006/main" xmlns:r="http://schemas.openxmlformats.org/officeDocument/2006/relationships" xmlns:p="http://schemas.openxmlformats.org/presentationml/2006/main">
  <p:tag name="MH" val="20160708233510"/>
  <p:tag name="MH_LIBRARY" val="GRAPHIC"/>
  <p:tag name="MH_TYPE" val="SubTitle"/>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60708233510"/>
  <p:tag name="MH_LIBRARY" val="GRAPHIC"/>
  <p:tag name="MH_TYPE" val="SubTitle"/>
  <p:tag name="MH_ORDER" val="3"/>
</p:tagLst>
</file>

<file path=ppt/tags/tag26.xml><?xml version="1.0" encoding="utf-8"?>
<p:tagLst xmlns:a="http://schemas.openxmlformats.org/drawingml/2006/main" xmlns:r="http://schemas.openxmlformats.org/officeDocument/2006/relationships" xmlns:p="http://schemas.openxmlformats.org/presentationml/2006/main">
  <p:tag name="MH" val="20160708233510"/>
  <p:tag name="MH_LIBRARY" val="GRAPHIC"/>
  <p:tag name="MH_TYPE" val="SubTitle"/>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60708233510"/>
  <p:tag name="MH_LIBRARY" val="GRAPHIC"/>
  <p:tag name="MH_TYPE" val="Desc"/>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60708233510"/>
  <p:tag name="MH_LIBRARY" val="GRAPHIC"/>
  <p:tag name="MH_TYPE" val="Other"/>
  <p:tag name="MH_ORDER" val="5"/>
</p:tagLst>
</file>

<file path=ppt/tags/tag29.xml><?xml version="1.0" encoding="utf-8"?>
<p:tagLst xmlns:a="http://schemas.openxmlformats.org/drawingml/2006/main" xmlns:r="http://schemas.openxmlformats.org/officeDocument/2006/relationships" xmlns:p="http://schemas.openxmlformats.org/presentationml/2006/main">
  <p:tag name="MH" val="20160708233510"/>
  <p:tag name="MH_LIBRARY" val="GRAPHIC"/>
  <p:tag name="MH_TYPE" val="Other"/>
  <p:tag name="MH_ORDER" val="6"/>
</p:tagLst>
</file>

<file path=ppt/tags/tag3.xml><?xml version="1.0" encoding="utf-8"?>
<p:tagLst xmlns:a="http://schemas.openxmlformats.org/drawingml/2006/main" xmlns:r="http://schemas.openxmlformats.org/officeDocument/2006/relationships" xmlns:p="http://schemas.openxmlformats.org/presentationml/2006/main">
  <p:tag name="MH" val="20160708224034"/>
  <p:tag name="MH_LIBRARY" val="GRAPHIC"/>
  <p:tag name="MH_TYPE" val="Other"/>
  <p:tag name="MH_ORDER" val="3"/>
</p:tagLst>
</file>

<file path=ppt/tags/tag30.xml><?xml version="1.0" encoding="utf-8"?>
<p:tagLst xmlns:a="http://schemas.openxmlformats.org/drawingml/2006/main" xmlns:r="http://schemas.openxmlformats.org/officeDocument/2006/relationships" xmlns:p="http://schemas.openxmlformats.org/presentationml/2006/main">
  <p:tag name="MH" val="20160708233510"/>
  <p:tag name="MH_LIBRARY" val="GRAPHIC"/>
  <p:tag name="MH_TYPE" val="Other"/>
  <p:tag name="MH_ORDER" val="7"/>
</p:tagLst>
</file>

<file path=ppt/tags/tag31.xml><?xml version="1.0" encoding="utf-8"?>
<p:tagLst xmlns:a="http://schemas.openxmlformats.org/drawingml/2006/main" xmlns:r="http://schemas.openxmlformats.org/officeDocument/2006/relationships" xmlns:p="http://schemas.openxmlformats.org/presentationml/2006/main">
  <p:tag name="MH_TYPE" val="#NeiR#"/>
  <p:tag name="MH_NUMBER" val="1"/>
  <p:tag name="MH_CATEGORY" val="#QiTTB#"/>
  <p:tag name="MH_LAYOUT" val="SubTitleDesc"/>
  <p:tag name="MH" val="20160709094622"/>
  <p:tag name="MH_LIBRARY" val="GRAPHIC"/>
</p:tagLst>
</file>

<file path=ppt/tags/tag32.xml><?xml version="1.0" encoding="utf-8"?>
<p:tagLst xmlns:a="http://schemas.openxmlformats.org/drawingml/2006/main" xmlns:r="http://schemas.openxmlformats.org/officeDocument/2006/relationships" xmlns:p="http://schemas.openxmlformats.org/presentationml/2006/main">
  <p:tag name="MH" val="20160709094622"/>
  <p:tag name="MH_LIBRARY" val="GRAPHIC"/>
  <p:tag name="MH_TYPE" val="Other"/>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60709094622"/>
  <p:tag name="MH_LIBRARY" val="GRAPHIC"/>
  <p:tag name="MH_TYPE" val="Other"/>
  <p:tag name="MH_ORDER" val="2"/>
</p:tagLst>
</file>

<file path=ppt/tags/tag34.xml><?xml version="1.0" encoding="utf-8"?>
<p:tagLst xmlns:a="http://schemas.openxmlformats.org/drawingml/2006/main" xmlns:r="http://schemas.openxmlformats.org/officeDocument/2006/relationships" xmlns:p="http://schemas.openxmlformats.org/presentationml/2006/main">
  <p:tag name="MH" val="20160709094622"/>
  <p:tag name="MH_LIBRARY" val="GRAPHIC"/>
  <p:tag name="MH_TYPE" val="Other"/>
  <p:tag name="MH_ORDER" val="3"/>
</p:tagLst>
</file>

<file path=ppt/tags/tag35.xml><?xml version="1.0" encoding="utf-8"?>
<p:tagLst xmlns:a="http://schemas.openxmlformats.org/drawingml/2006/main" xmlns:r="http://schemas.openxmlformats.org/officeDocument/2006/relationships" xmlns:p="http://schemas.openxmlformats.org/presentationml/2006/main">
  <p:tag name="MH" val="20160709094622"/>
  <p:tag name="MH_LIBRARY" val="GRAPHIC"/>
  <p:tag name="MH_TYPE" val="Other"/>
  <p:tag name="MH_ORDER" val="4"/>
</p:tagLst>
</file>

<file path=ppt/tags/tag36.xml><?xml version="1.0" encoding="utf-8"?>
<p:tagLst xmlns:a="http://schemas.openxmlformats.org/drawingml/2006/main" xmlns:r="http://schemas.openxmlformats.org/officeDocument/2006/relationships" xmlns:p="http://schemas.openxmlformats.org/presentationml/2006/main">
  <p:tag name="MH" val="20160709094622"/>
  <p:tag name="MH_LIBRARY" val="GRAPHIC"/>
  <p:tag name="MH_TYPE" val="Desc"/>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60709094622"/>
  <p:tag name="MH_LIBRARY" val="GRAPHIC"/>
  <p:tag name="MH_TYPE" val="SubTitle"/>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_TYPE" val="#NeiR#"/>
  <p:tag name="MH_NUMBER" val="1"/>
  <p:tag name="MH_CATEGORY" val="#QiTTB#"/>
  <p:tag name="MH_LAYOUT" val="SubTitleDesc"/>
  <p:tag name="MH" val="20160709094622"/>
  <p:tag name="MH_LIBRARY" val="GRAPHIC"/>
</p:tagLst>
</file>

<file path=ppt/tags/tag39.xml><?xml version="1.0" encoding="utf-8"?>
<p:tagLst xmlns:a="http://schemas.openxmlformats.org/drawingml/2006/main" xmlns:r="http://schemas.openxmlformats.org/officeDocument/2006/relationships" xmlns:p="http://schemas.openxmlformats.org/presentationml/2006/main">
  <p:tag name="MH" val="20160709094622"/>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708224034"/>
  <p:tag name="MH_LIBRARY" val="GRAPHIC"/>
  <p:tag name="MH_TYPE" val="Other"/>
  <p:tag name="MH_ORDER" val="4"/>
</p:tagLst>
</file>

<file path=ppt/tags/tag40.xml><?xml version="1.0" encoding="utf-8"?>
<p:tagLst xmlns:a="http://schemas.openxmlformats.org/drawingml/2006/main" xmlns:r="http://schemas.openxmlformats.org/officeDocument/2006/relationships" xmlns:p="http://schemas.openxmlformats.org/presentationml/2006/main">
  <p:tag name="MH" val="20160709094622"/>
  <p:tag name="MH_LIBRARY" val="GRAPHIC"/>
  <p:tag name="MH_TYPE" val="Other"/>
  <p:tag name="MH_ORDER" val="2"/>
</p:tagLst>
</file>

<file path=ppt/tags/tag41.xml><?xml version="1.0" encoding="utf-8"?>
<p:tagLst xmlns:a="http://schemas.openxmlformats.org/drawingml/2006/main" xmlns:r="http://schemas.openxmlformats.org/officeDocument/2006/relationships" xmlns:p="http://schemas.openxmlformats.org/presentationml/2006/main">
  <p:tag name="MH" val="20160709094622"/>
  <p:tag name="MH_LIBRARY" val="GRAPHIC"/>
  <p:tag name="MH_TYPE" val="Other"/>
  <p:tag name="MH_ORDER" val="3"/>
</p:tagLst>
</file>

<file path=ppt/tags/tag42.xml><?xml version="1.0" encoding="utf-8"?>
<p:tagLst xmlns:a="http://schemas.openxmlformats.org/drawingml/2006/main" xmlns:r="http://schemas.openxmlformats.org/officeDocument/2006/relationships" xmlns:p="http://schemas.openxmlformats.org/presentationml/2006/main">
  <p:tag name="MH" val="20160709094622"/>
  <p:tag name="MH_LIBRARY" val="GRAPHIC"/>
  <p:tag name="MH_TYPE" val="Other"/>
  <p:tag name="MH_ORDER" val="4"/>
</p:tagLst>
</file>

<file path=ppt/tags/tag43.xml><?xml version="1.0" encoding="utf-8"?>
<p:tagLst xmlns:a="http://schemas.openxmlformats.org/drawingml/2006/main" xmlns:r="http://schemas.openxmlformats.org/officeDocument/2006/relationships" xmlns:p="http://schemas.openxmlformats.org/presentationml/2006/main">
  <p:tag name="MH" val="20160709094622"/>
  <p:tag name="MH_LIBRARY" val="GRAPHIC"/>
  <p:tag name="MH_TYPE" val="Desc"/>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60709094622"/>
  <p:tag name="MH_LIBRARY" val="GRAPHIC"/>
  <p:tag name="MH_TYPE" val="SubTitle"/>
  <p:tag name="MH_ORDER" val="1"/>
</p:tagLst>
</file>

<file path=ppt/tags/tag45.xml><?xml version="1.0" encoding="utf-8"?>
<p:tagLst xmlns:a="http://schemas.openxmlformats.org/drawingml/2006/main" xmlns:r="http://schemas.openxmlformats.org/officeDocument/2006/relationships" xmlns:p="http://schemas.openxmlformats.org/presentationml/2006/main">
  <p:tag name="MH_TYPE" val="#NeiR#"/>
  <p:tag name="MH_NUMBER" val="1"/>
  <p:tag name="MH_CATEGORY" val="#QiTTB#"/>
  <p:tag name="MH_LAYOUT" val="SubTitleDesc"/>
  <p:tag name="MH" val="20160709094622"/>
  <p:tag name="MH_LIBRARY" val="GRAPHIC"/>
</p:tagLst>
</file>

<file path=ppt/tags/tag46.xml><?xml version="1.0" encoding="utf-8"?>
<p:tagLst xmlns:a="http://schemas.openxmlformats.org/drawingml/2006/main" xmlns:r="http://schemas.openxmlformats.org/officeDocument/2006/relationships" xmlns:p="http://schemas.openxmlformats.org/presentationml/2006/main">
  <p:tag name="MH" val="20160709094622"/>
  <p:tag name="MH_LIBRARY" val="GRAPHIC"/>
  <p:tag name="MH_TYPE" val="Other"/>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60709094622"/>
  <p:tag name="MH_LIBRARY" val="GRAPHIC"/>
  <p:tag name="MH_TYPE" val="Other"/>
  <p:tag name="MH_ORDER" val="2"/>
</p:tagLst>
</file>

<file path=ppt/tags/tag48.xml><?xml version="1.0" encoding="utf-8"?>
<p:tagLst xmlns:a="http://schemas.openxmlformats.org/drawingml/2006/main" xmlns:r="http://schemas.openxmlformats.org/officeDocument/2006/relationships" xmlns:p="http://schemas.openxmlformats.org/presentationml/2006/main">
  <p:tag name="MH" val="20160709094622"/>
  <p:tag name="MH_LIBRARY" val="GRAPHIC"/>
  <p:tag name="MH_TYPE" val="Other"/>
  <p:tag name="MH_ORDER" val="3"/>
</p:tagLst>
</file>

<file path=ppt/tags/tag49.xml><?xml version="1.0" encoding="utf-8"?>
<p:tagLst xmlns:a="http://schemas.openxmlformats.org/drawingml/2006/main" xmlns:r="http://schemas.openxmlformats.org/officeDocument/2006/relationships" xmlns:p="http://schemas.openxmlformats.org/presentationml/2006/main">
  <p:tag name="MH" val="20160709094622"/>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0708224034"/>
  <p:tag name="MH_LIBRARY" val="GRAPHIC"/>
  <p:tag name="MH_TYPE" val="Other"/>
  <p:tag name="MH_ORDER" val="5"/>
</p:tagLst>
</file>

<file path=ppt/tags/tag50.xml><?xml version="1.0" encoding="utf-8"?>
<p:tagLst xmlns:a="http://schemas.openxmlformats.org/drawingml/2006/main" xmlns:r="http://schemas.openxmlformats.org/officeDocument/2006/relationships" xmlns:p="http://schemas.openxmlformats.org/presentationml/2006/main">
  <p:tag name="MH" val="20160709094622"/>
  <p:tag name="MH_LIBRARY" val="GRAPHIC"/>
  <p:tag name="MH_TYPE" val="Desc"/>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60709094622"/>
  <p:tag name="MH_LIBRARY" val="GRAPHIC"/>
  <p:tag name="MH_TYPE" val="SubTitle"/>
  <p:tag name="MH_ORDER" val="1"/>
</p:tagLst>
</file>

<file path=ppt/tags/tag52.xml><?xml version="1.0" encoding="utf-8"?>
<p:tagLst xmlns:a="http://schemas.openxmlformats.org/drawingml/2006/main" xmlns:r="http://schemas.openxmlformats.org/officeDocument/2006/relationships" xmlns:p="http://schemas.openxmlformats.org/presentationml/2006/main">
  <p:tag name="MH" val="20160709104823"/>
  <p:tag name="MH_LIBRARY" val="GRAPHIC"/>
</p:tagLst>
</file>

<file path=ppt/tags/tag53.xml><?xml version="1.0" encoding="utf-8"?>
<p:tagLst xmlns:a="http://schemas.openxmlformats.org/drawingml/2006/main" xmlns:r="http://schemas.openxmlformats.org/officeDocument/2006/relationships" xmlns:p="http://schemas.openxmlformats.org/presentationml/2006/main">
  <p:tag name="MH" val="20160709104823"/>
  <p:tag name="MH_LIBRARY" val="GRAPHIC"/>
  <p:tag name="MH_ORDER" val="圆角矩形 10"/>
</p:tagLst>
</file>

<file path=ppt/tags/tag54.xml><?xml version="1.0" encoding="utf-8"?>
<p:tagLst xmlns:a="http://schemas.openxmlformats.org/drawingml/2006/main" xmlns:r="http://schemas.openxmlformats.org/officeDocument/2006/relationships" xmlns:p="http://schemas.openxmlformats.org/presentationml/2006/main">
  <p:tag name="MH" val="20160709104823"/>
  <p:tag name="MH_LIBRARY" val="GRAPHIC"/>
  <p:tag name="MH_ORDER" val="直接连接符 12"/>
</p:tagLst>
</file>

<file path=ppt/tags/tag55.xml><?xml version="1.0" encoding="utf-8"?>
<p:tagLst xmlns:a="http://schemas.openxmlformats.org/drawingml/2006/main" xmlns:r="http://schemas.openxmlformats.org/officeDocument/2006/relationships" xmlns:p="http://schemas.openxmlformats.org/presentationml/2006/main">
  <p:tag name="MH" val="20160709104823"/>
  <p:tag name="MH_LIBRARY" val="GRAPHIC"/>
  <p:tag name="MH_ORDER" val="文本框 13"/>
</p:tagLst>
</file>

<file path=ppt/tags/tag6.xml><?xml version="1.0" encoding="utf-8"?>
<p:tagLst xmlns:a="http://schemas.openxmlformats.org/drawingml/2006/main" xmlns:r="http://schemas.openxmlformats.org/officeDocument/2006/relationships" xmlns:p="http://schemas.openxmlformats.org/presentationml/2006/main">
  <p:tag name="MH" val="20160708224034"/>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60708224034"/>
  <p:tag name="MH_LIBRARY" val="GRAPHIC"/>
  <p:tag name="MH_TYPE" val="Other"/>
  <p:tag name="MH_ORDER" val="7"/>
</p:tagLst>
</file>

<file path=ppt/tags/tag8.xml><?xml version="1.0" encoding="utf-8"?>
<p:tagLst xmlns:a="http://schemas.openxmlformats.org/drawingml/2006/main" xmlns:r="http://schemas.openxmlformats.org/officeDocument/2006/relationships" xmlns:p="http://schemas.openxmlformats.org/presentationml/2006/main">
  <p:tag name="MH" val="20160708224034"/>
  <p:tag name="MH_LIBRARY" val="GRAPHIC"/>
  <p:tag name="MH_TYPE" val="Other"/>
  <p:tag name="MH_ORDER" val="8"/>
</p:tagLst>
</file>

<file path=ppt/tags/tag9.xml><?xml version="1.0" encoding="utf-8"?>
<p:tagLst xmlns:a="http://schemas.openxmlformats.org/drawingml/2006/main" xmlns:r="http://schemas.openxmlformats.org/officeDocument/2006/relationships" xmlns:p="http://schemas.openxmlformats.org/presentationml/2006/main">
  <p:tag name="MH" val="20160708224034"/>
  <p:tag name="MH_LIBRARY" val="GRAPHIC"/>
  <p:tag name="MH_TYPE" val="Other"/>
  <p:tag name="MH_ORDER" val="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A000120150128A02PWBG</Template>
  <TotalTime>1</TotalTime>
  <Words>2050</Words>
  <Application>Microsoft Office PowerPoint</Application>
  <PresentationFormat>全屏显示(4:3)</PresentationFormat>
  <Paragraphs>207</Paragraphs>
  <Slides>31</Slides>
  <Notes>9</Notes>
  <HiddenSlides>0</HiddenSlides>
  <MMClips>0</MMClips>
  <ScaleCrop>false</ScaleCrop>
  <HeadingPairs>
    <vt:vector size="4" baseType="variant">
      <vt:variant>
        <vt:lpstr>主题</vt:lpstr>
      </vt:variant>
      <vt:variant>
        <vt:i4>2</vt:i4>
      </vt:variant>
      <vt:variant>
        <vt:lpstr>幻灯片标题</vt:lpstr>
      </vt:variant>
      <vt:variant>
        <vt:i4>31</vt:i4>
      </vt:variant>
    </vt:vector>
  </HeadingPairs>
  <TitlesOfParts>
    <vt:vector size="33" baseType="lpstr">
      <vt:lpstr>Office 主题​​</vt:lpstr>
      <vt:lpstr>自定义设计方案</vt:lpstr>
      <vt:lpstr>幻灯片 1</vt:lpstr>
      <vt:lpstr>幻灯片 2</vt:lpstr>
      <vt:lpstr>前言</vt:lpstr>
      <vt:lpstr>培训概况</vt:lpstr>
      <vt:lpstr>培训概况</vt:lpstr>
      <vt:lpstr>基地建设</vt:lpstr>
      <vt:lpstr>幻灯片 7</vt:lpstr>
      <vt:lpstr>幻灯片 8</vt:lpstr>
      <vt:lpstr>幻灯片 9</vt:lpstr>
      <vt:lpstr>幻灯片 10</vt:lpstr>
      <vt:lpstr>幻灯片 11</vt:lpstr>
      <vt:lpstr>幻灯片 12</vt:lpstr>
      <vt:lpstr>幻灯片 13</vt:lpstr>
      <vt:lpstr>幻灯片 14</vt:lpstr>
      <vt:lpstr>住院医师考核    阶段考核</vt:lpstr>
      <vt:lpstr>幻灯片 16</vt:lpstr>
      <vt:lpstr>生活待遇                   莆田学院附属医院住院医师规范化培训保障制度                    （莆院附医教[2016]8号）</vt:lpstr>
      <vt:lpstr>幻灯片 18</vt:lpstr>
      <vt:lpstr>  国家级基地评审标准 </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张奔</dc:creator>
  <cp:keywords>信工学院</cp:keywords>
  <cp:lastModifiedBy>Administrator</cp:lastModifiedBy>
  <cp:revision>88</cp:revision>
  <dcterms:created xsi:type="dcterms:W3CDTF">2013-05-22T02:15:50Z</dcterms:created>
  <dcterms:modified xsi:type="dcterms:W3CDTF">2017-03-20T16:17:36Z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2052-10.1.0.5975</vt:lpwstr>
  </property>
</Properties>
</file>